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19"/>
  </p:notesMasterIdLst>
  <p:sldIdLst>
    <p:sldId id="258" r:id="rId2"/>
    <p:sldId id="265" r:id="rId3"/>
    <p:sldId id="278" r:id="rId4"/>
    <p:sldId id="300" r:id="rId5"/>
    <p:sldId id="295" r:id="rId6"/>
    <p:sldId id="296" r:id="rId7"/>
    <p:sldId id="297" r:id="rId8"/>
    <p:sldId id="299" r:id="rId9"/>
    <p:sldId id="301" r:id="rId10"/>
    <p:sldId id="293" r:id="rId11"/>
    <p:sldId id="294" r:id="rId12"/>
    <p:sldId id="271" r:id="rId13"/>
    <p:sldId id="273" r:id="rId14"/>
    <p:sldId id="284" r:id="rId15"/>
    <p:sldId id="303" r:id="rId16"/>
    <p:sldId id="302" r:id="rId17"/>
    <p:sldId id="304"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563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45" autoAdjust="0"/>
    <p:restoredTop sz="70282" autoAdjust="0"/>
  </p:normalViewPr>
  <p:slideViewPr>
    <p:cSldViewPr>
      <p:cViewPr varScale="1">
        <p:scale>
          <a:sx n="61" d="100"/>
          <a:sy n="61" d="100"/>
        </p:scale>
        <p:origin x="-1853" y="-86"/>
      </p:cViewPr>
      <p:guideLst>
        <p:guide orient="horz" pos="2160"/>
        <p:guide pos="2880"/>
      </p:guideLst>
    </p:cSldViewPr>
  </p:slideViewPr>
  <p:outlineViewPr>
    <p:cViewPr>
      <p:scale>
        <a:sx n="33" d="100"/>
        <a:sy n="33" d="100"/>
      </p:scale>
      <p:origin x="36"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9" d="100"/>
          <a:sy n="79" d="100"/>
        </p:scale>
        <p:origin x="-2562"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9EF5250-B5B4-41E6-9C9A-D3C06A4A83C6}" type="datetimeFigureOut">
              <a:rPr lang="en-US" smtClean="0"/>
              <a:t>2/17/2016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2E6356A8-5030-4032-96B8-5F80450F5881}" type="slidenum">
              <a:rPr lang="en-US" smtClean="0"/>
              <a:t>‹#›</a:t>
            </a:fld>
            <a:endParaRPr lang="en-US"/>
          </a:p>
        </p:txBody>
      </p:sp>
    </p:spTree>
    <p:extLst>
      <p:ext uri="{BB962C8B-B14F-4D97-AF65-F5344CB8AC3E}">
        <p14:creationId xmlns:p14="http://schemas.microsoft.com/office/powerpoint/2010/main" val="2961343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93260"/>
            <a:ext cx="5608320" cy="4183380"/>
          </a:xfrm>
        </p:spPr>
        <p:txBody>
          <a:bodyPr/>
          <a:lstStyle/>
          <a:p>
            <a:endParaRPr lang="en-US" dirty="0" smtClean="0"/>
          </a:p>
        </p:txBody>
      </p:sp>
      <p:sp>
        <p:nvSpPr>
          <p:cNvPr id="4" name="Slide Number Placeholder 3"/>
          <p:cNvSpPr>
            <a:spLocks noGrp="1"/>
          </p:cNvSpPr>
          <p:nvPr>
            <p:ph type="sldNum" sz="quarter" idx="10"/>
          </p:nvPr>
        </p:nvSpPr>
        <p:spPr/>
        <p:txBody>
          <a:bodyPr/>
          <a:lstStyle/>
          <a:p>
            <a:fld id="{2E6356A8-5030-4032-96B8-5F80450F5881}" type="slidenum">
              <a:rPr lang="en-US" smtClean="0"/>
              <a:t>1</a:t>
            </a:fld>
            <a:endParaRPr lang="en-US"/>
          </a:p>
        </p:txBody>
      </p:sp>
    </p:spTree>
    <p:extLst>
      <p:ext uri="{BB962C8B-B14F-4D97-AF65-F5344CB8AC3E}">
        <p14:creationId xmlns:p14="http://schemas.microsoft.com/office/powerpoint/2010/main" val="16797467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2E6356A8-5030-4032-96B8-5F80450F5881}" type="slidenum">
              <a:rPr lang="en-US" smtClean="0"/>
              <a:t>2</a:t>
            </a:fld>
            <a:endParaRPr lang="en-US"/>
          </a:p>
        </p:txBody>
      </p:sp>
    </p:spTree>
    <p:extLst>
      <p:ext uri="{BB962C8B-B14F-4D97-AF65-F5344CB8AC3E}">
        <p14:creationId xmlns:p14="http://schemas.microsoft.com/office/powerpoint/2010/main" val="11747978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263" indent="0">
              <a:buFont typeface="+mj-lt"/>
              <a:buNone/>
            </a:pP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2E6356A8-5030-4032-96B8-5F80450F5881}" type="slidenum">
              <a:rPr lang="en-US" smtClean="0"/>
              <a:t>3</a:t>
            </a:fld>
            <a:endParaRPr lang="en-US"/>
          </a:p>
        </p:txBody>
      </p:sp>
    </p:spTree>
    <p:extLst>
      <p:ext uri="{BB962C8B-B14F-4D97-AF65-F5344CB8AC3E}">
        <p14:creationId xmlns:p14="http://schemas.microsoft.com/office/powerpoint/2010/main" val="1114873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356A8-5030-4032-96B8-5F80450F5881}" type="slidenum">
              <a:rPr lang="en-US" smtClean="0"/>
              <a:t>5</a:t>
            </a:fld>
            <a:endParaRPr lang="en-US"/>
          </a:p>
        </p:txBody>
      </p:sp>
    </p:spTree>
    <p:extLst>
      <p:ext uri="{BB962C8B-B14F-4D97-AF65-F5344CB8AC3E}">
        <p14:creationId xmlns:p14="http://schemas.microsoft.com/office/powerpoint/2010/main" val="35743602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356A8-5030-4032-96B8-5F80450F5881}" type="slidenum">
              <a:rPr lang="en-US" smtClean="0"/>
              <a:t>10</a:t>
            </a:fld>
            <a:endParaRPr lang="en-US"/>
          </a:p>
        </p:txBody>
      </p:sp>
    </p:spTree>
    <p:extLst>
      <p:ext uri="{BB962C8B-B14F-4D97-AF65-F5344CB8AC3E}">
        <p14:creationId xmlns:p14="http://schemas.microsoft.com/office/powerpoint/2010/main" val="271748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defTabSz="931774">
              <a:buFontTx/>
              <a:buNone/>
              <a:defRPr/>
            </a:pPr>
            <a:endParaRPr lang="en-US" baseline="0" dirty="0" smtClean="0"/>
          </a:p>
        </p:txBody>
      </p:sp>
      <p:sp>
        <p:nvSpPr>
          <p:cNvPr id="4" name="Slide Number Placeholder 3"/>
          <p:cNvSpPr>
            <a:spLocks noGrp="1"/>
          </p:cNvSpPr>
          <p:nvPr>
            <p:ph type="sldNum" sz="quarter" idx="10"/>
          </p:nvPr>
        </p:nvSpPr>
        <p:spPr/>
        <p:txBody>
          <a:bodyPr/>
          <a:lstStyle/>
          <a:p>
            <a:fld id="{2E6356A8-5030-4032-96B8-5F80450F5881}" type="slidenum">
              <a:rPr lang="en-US" smtClean="0"/>
              <a:t>12</a:t>
            </a:fld>
            <a:endParaRPr lang="en-US"/>
          </a:p>
        </p:txBody>
      </p:sp>
    </p:spTree>
    <p:extLst>
      <p:ext uri="{BB962C8B-B14F-4D97-AF65-F5344CB8AC3E}">
        <p14:creationId xmlns:p14="http://schemas.microsoft.com/office/powerpoint/2010/main" val="25951941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356A8-5030-4032-96B8-5F80450F5881}" type="slidenum">
              <a:rPr lang="en-US" smtClean="0"/>
              <a:t>13</a:t>
            </a:fld>
            <a:endParaRPr lang="en-US"/>
          </a:p>
        </p:txBody>
      </p:sp>
    </p:spTree>
    <p:extLst>
      <p:ext uri="{BB962C8B-B14F-4D97-AF65-F5344CB8AC3E}">
        <p14:creationId xmlns:p14="http://schemas.microsoft.com/office/powerpoint/2010/main" val="1553341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6356A8-5030-4032-96B8-5F80450F5881}" type="slidenum">
              <a:rPr lang="en-US" smtClean="0"/>
              <a:t>14</a:t>
            </a:fld>
            <a:endParaRPr lang="en-US"/>
          </a:p>
        </p:txBody>
      </p:sp>
    </p:spTree>
    <p:extLst>
      <p:ext uri="{BB962C8B-B14F-4D97-AF65-F5344CB8AC3E}">
        <p14:creationId xmlns:p14="http://schemas.microsoft.com/office/powerpoint/2010/main" val="19709117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2637076" y="-1"/>
            <a:ext cx="5821124"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082B250-5FB7-41B0-9265-B384C8658714}" type="datetimeFigureOut">
              <a:rPr lang="en-US" smtClean="0"/>
              <a:t>2/17/2016</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525B42D4-0153-4E5F-87C0-75946C03937E}" type="slidenum">
              <a:rPr lang="en-US" smtClean="0"/>
              <a:t>‹#›</a:t>
            </a:fld>
            <a:endParaRPr lang="en-US" dirty="0"/>
          </a:p>
        </p:txBody>
      </p:sp>
      <p:sp>
        <p:nvSpPr>
          <p:cNvPr id="89" name="Rectangle 88"/>
          <p:cNvSpPr/>
          <p:nvPr/>
        </p:nvSpPr>
        <p:spPr>
          <a:xfrm>
            <a:off x="2637077" y="6088284"/>
            <a:ext cx="5821124"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userDrawn="1"/>
        </p:nvSpPr>
        <p:spPr>
          <a:xfrm>
            <a:off x="3124200" y="-76199"/>
            <a:ext cx="5334000" cy="109592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80" name="Picture 7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124200" y="0"/>
            <a:ext cx="5331911" cy="95381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2B250-5FB7-41B0-9265-B384C8658714}"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82B250-5FB7-41B0-9265-B384C8658714}"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82B250-5FB7-41B0-9265-B384C8658714}"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dirty="0"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p:txBody>
          <a:bodyPr/>
          <a:lstStyle/>
          <a:p>
            <a:endParaRPr lang="en-US" dirty="0"/>
          </a:p>
        </p:txBody>
      </p:sp>
      <p:sp>
        <p:nvSpPr>
          <p:cNvPr id="8" name="Rectangle 7"/>
          <p:cNvSpPr/>
          <p:nvPr userDrawn="1"/>
        </p:nvSpPr>
        <p:spPr>
          <a:xfrm>
            <a:off x="4572000" y="-76200"/>
            <a:ext cx="3668792"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21832"/>
            <a:ext cx="3668792" cy="656301"/>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082B250-5FB7-41B0-9265-B384C8658714}"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5B42D4-0153-4E5F-87C0-75946C03937E}"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82B250-5FB7-41B0-9265-B384C8658714}"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82B250-5FB7-41B0-9265-B384C8658714}"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82B250-5FB7-41B0-9265-B384C8658714}"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5B42D4-0153-4E5F-87C0-75946C03937E}"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082B250-5FB7-41B0-9265-B384C8658714}" type="datetimeFigureOut">
              <a:rPr lang="en-US" smtClean="0"/>
              <a:t>2/17/2016</a:t>
            </a:fld>
            <a:endParaRPr lang="en-US"/>
          </a:p>
        </p:txBody>
      </p:sp>
      <p:sp>
        <p:nvSpPr>
          <p:cNvPr id="7" name="Slide Number Placeholder 6"/>
          <p:cNvSpPr>
            <a:spLocks noGrp="1"/>
          </p:cNvSpPr>
          <p:nvPr>
            <p:ph type="sldNum" sz="quarter" idx="12"/>
          </p:nvPr>
        </p:nvSpPr>
        <p:spPr/>
        <p:txBody>
          <a:bodyPr/>
          <a:lstStyle/>
          <a:p>
            <a:fld id="{525B42D4-0153-4E5F-87C0-75946C03937E}"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7" name="Rectangle 86"/>
          <p:cNvSpPr/>
          <p:nvPr userDrawn="1"/>
        </p:nvSpPr>
        <p:spPr>
          <a:xfrm>
            <a:off x="4572000" y="-76200"/>
            <a:ext cx="3668792"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88" name="Picture 8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21832"/>
            <a:ext cx="3668792" cy="656301"/>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82B250-5FB7-41B0-9265-B384C8658714}" type="datetimeFigureOut">
              <a:rPr lang="en-US" smtClean="0"/>
              <a:t>2/17/2016</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525B42D4-0153-4E5F-87C0-75946C03937E}" type="slidenum">
              <a:rPr lang="en-US" smtClean="0"/>
              <a:t>‹#›</a:t>
            </a:fld>
            <a:endParaRPr lang="en-US"/>
          </a:p>
        </p:txBody>
      </p:sp>
      <p:sp>
        <p:nvSpPr>
          <p:cNvPr id="53" name="Rectangle 52"/>
          <p:cNvSpPr/>
          <p:nvPr userDrawn="1"/>
        </p:nvSpPr>
        <p:spPr>
          <a:xfrm>
            <a:off x="4572000" y="-76200"/>
            <a:ext cx="3668792"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54" name="Picture 5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572000" y="-21832"/>
            <a:ext cx="3668792" cy="656301"/>
          </a:xfrm>
          <a:prstGeom prst="rect">
            <a:avLst/>
          </a:prstGeom>
        </p:spPr>
      </p:pic>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082B250-5FB7-41B0-9265-B384C8658714}" type="datetimeFigureOut">
              <a:rPr lang="en-US" smtClean="0"/>
              <a:t>2/17/2016</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525B42D4-0153-4E5F-87C0-75946C03937E}" type="slidenum">
              <a:rPr lang="en-US" smtClean="0"/>
              <a:t>‹#›</a:t>
            </a:fld>
            <a:endParaRPr lang="en-US"/>
          </a:p>
        </p:txBody>
      </p:sp>
      <p:sp>
        <p:nvSpPr>
          <p:cNvPr id="61" name="Rectangle 60"/>
          <p:cNvSpPr/>
          <p:nvPr userDrawn="1"/>
        </p:nvSpPr>
        <p:spPr>
          <a:xfrm>
            <a:off x="4572000" y="-76200"/>
            <a:ext cx="3668792" cy="762000"/>
          </a:xfrm>
          <a:prstGeom prst="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pic>
        <p:nvPicPr>
          <p:cNvPr id="62" name="Picture 6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572000" y="-21832"/>
            <a:ext cx="3668792" cy="656301"/>
          </a:xfrm>
          <a:prstGeom prst="rect">
            <a:avLst/>
          </a:prstGeom>
        </p:spPr>
      </p:pic>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iming>
    <p:tnLst>
      <p:par>
        <p:cTn id="1" dur="indefinite" restart="never" nodeType="tmRoot"/>
      </p:par>
    </p:tnLst>
  </p:timing>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lep.gov/" TargetMode="External"/><Relationship Id="rId2" Type="http://schemas.openxmlformats.org/officeDocument/2006/relationships/hyperlink" Target="http://apps.suffolkcountyny.gov/police/information.htm" TargetMode="External"/><Relationship Id="rId1" Type="http://schemas.openxmlformats.org/officeDocument/2006/relationships/slideLayout" Target="../slideLayouts/slideLayout2.xml"/><Relationship Id="rId6" Type="http://schemas.openxmlformats.org/officeDocument/2006/relationships/hyperlink" Target="http://www.justice.gov/sites/default/files/crt/legacy/2010/12/14/LEPKYR_Spanish.pdf" TargetMode="External"/><Relationship Id="rId5" Type="http://schemas.openxmlformats.org/officeDocument/2006/relationships/hyperlink" Target="http://www.lep.gov/resources/2011_Language_Access_Assessment_and_Planning_Tool.pdf" TargetMode="External"/><Relationship Id="rId4" Type="http://schemas.openxmlformats.org/officeDocument/2006/relationships/hyperlink" Target="http://www.lep.gov/faqs/FAQ_About_LEP_Title_VI_and_Title_VI_Reg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2667000" y="1447800"/>
            <a:ext cx="5791200" cy="1219200"/>
          </a:xfrm>
        </p:spPr>
        <p:txBody>
          <a:bodyPr>
            <a:normAutofit fontScale="90000"/>
          </a:bodyPr>
          <a:lstStyle/>
          <a:p>
            <a:r>
              <a:rPr lang="en-US" dirty="0" smtClean="0"/>
              <a:t>LILAC: Working </a:t>
            </a:r>
            <a:r>
              <a:rPr lang="en-US" dirty="0"/>
              <a:t>for Justice in Policing Practices and </a:t>
            </a:r>
            <a:r>
              <a:rPr lang="en-US" dirty="0" smtClean="0"/>
              <a:t>Policies</a:t>
            </a:r>
            <a:endParaRPr lang="en-US" dirty="0">
              <a:solidFill>
                <a:schemeClr val="tx1"/>
              </a:solidFill>
            </a:endParaRPr>
          </a:p>
        </p:txBody>
      </p:sp>
      <p:sp>
        <p:nvSpPr>
          <p:cNvPr id="12" name="TextBox 11"/>
          <p:cNvSpPr txBox="1"/>
          <p:nvPr/>
        </p:nvSpPr>
        <p:spPr>
          <a:xfrm>
            <a:off x="2667000" y="4495800"/>
            <a:ext cx="2590800" cy="1569660"/>
          </a:xfrm>
          <a:prstGeom prst="rect">
            <a:avLst/>
          </a:prstGeom>
          <a:noFill/>
        </p:spPr>
        <p:txBody>
          <a:bodyPr wrap="square" rtlCol="0">
            <a:spAutoFit/>
          </a:bodyPr>
          <a:lstStyle/>
          <a:p>
            <a:r>
              <a:rPr lang="en-US" sz="1600" dirty="0" smtClean="0"/>
              <a:t>Nancy Trasande</a:t>
            </a:r>
          </a:p>
          <a:p>
            <a:r>
              <a:rPr lang="en-US" sz="1600" dirty="0" smtClean="0"/>
              <a:t>Senior Counsel</a:t>
            </a:r>
          </a:p>
          <a:p>
            <a:r>
              <a:rPr lang="en-US" sz="1600" dirty="0" smtClean="0"/>
              <a:t>www.latinojustice.org</a:t>
            </a:r>
          </a:p>
          <a:p>
            <a:r>
              <a:rPr lang="en-US" sz="1600" dirty="0" smtClean="0"/>
              <a:t>212.219.3360</a:t>
            </a:r>
          </a:p>
          <a:p>
            <a:r>
              <a:rPr lang="en-US" sz="1600" dirty="0" smtClean="0"/>
              <a:t>99 Hudson Street</a:t>
            </a:r>
          </a:p>
          <a:p>
            <a:r>
              <a:rPr lang="en-US" sz="1600" dirty="0" smtClean="0"/>
              <a:t>New York, NY 10013</a:t>
            </a:r>
            <a:endParaRPr lang="en-US" sz="1600" dirty="0"/>
          </a:p>
        </p:txBody>
      </p:sp>
      <p:sp>
        <p:nvSpPr>
          <p:cNvPr id="5" name="TextBox 4"/>
          <p:cNvSpPr txBox="1"/>
          <p:nvPr/>
        </p:nvSpPr>
        <p:spPr>
          <a:xfrm>
            <a:off x="2666999" y="2819400"/>
            <a:ext cx="5770179" cy="1569660"/>
          </a:xfrm>
          <a:prstGeom prst="rect">
            <a:avLst/>
          </a:prstGeom>
          <a:noFill/>
        </p:spPr>
        <p:txBody>
          <a:bodyPr wrap="square" rtlCol="0">
            <a:spAutoFit/>
          </a:bodyPr>
          <a:lstStyle/>
          <a:p>
            <a:pPr algn="r"/>
            <a:r>
              <a:rPr lang="en-US" sz="2400" dirty="0" smtClean="0"/>
              <a:t>Lessons from the Department </a:t>
            </a:r>
            <a:r>
              <a:rPr lang="en-US" sz="2400" dirty="0"/>
              <a:t>of </a:t>
            </a:r>
            <a:r>
              <a:rPr lang="en-US" sz="2400" dirty="0" smtClean="0"/>
              <a:t>Justice’s Supervision</a:t>
            </a:r>
          </a:p>
          <a:p>
            <a:pPr algn="r"/>
            <a:r>
              <a:rPr lang="en-US" sz="2400" dirty="0" smtClean="0"/>
              <a:t>of the Suffolk County Police Department</a:t>
            </a:r>
            <a:endParaRPr lang="en-US" sz="2400" dirty="0"/>
          </a:p>
        </p:txBody>
      </p:sp>
    </p:spTree>
    <p:extLst>
      <p:ext uri="{BB962C8B-B14F-4D97-AF65-F5344CB8AC3E}">
        <p14:creationId xmlns:p14="http://schemas.microsoft.com/office/powerpoint/2010/main" val="2482722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001000" cy="609600"/>
          </a:xfrm>
        </p:spPr>
        <p:txBody>
          <a:bodyPr>
            <a:normAutofit/>
          </a:bodyPr>
          <a:lstStyle/>
          <a:p>
            <a:r>
              <a:rPr lang="en-US" sz="2400" dirty="0"/>
              <a:t>January </a:t>
            </a:r>
            <a:r>
              <a:rPr lang="en-US" sz="2400" dirty="0" smtClean="0"/>
              <a:t>2015 Compliance Report</a:t>
            </a:r>
            <a:endParaRPr lang="en-US" sz="2400" dirty="0"/>
          </a:p>
        </p:txBody>
      </p:sp>
      <p:sp>
        <p:nvSpPr>
          <p:cNvPr id="3" name="Content Placeholder 2"/>
          <p:cNvSpPr>
            <a:spLocks noGrp="1"/>
          </p:cNvSpPr>
          <p:nvPr>
            <p:ph sz="quarter" idx="13"/>
          </p:nvPr>
        </p:nvSpPr>
        <p:spPr>
          <a:xfrm>
            <a:off x="533400" y="1295400"/>
            <a:ext cx="4081272" cy="5257800"/>
          </a:xfrm>
        </p:spPr>
        <p:txBody>
          <a:bodyPr>
            <a:normAutofit fontScale="25000" lnSpcReduction="20000"/>
          </a:bodyPr>
          <a:lstStyle/>
          <a:p>
            <a:r>
              <a:rPr lang="en-US" sz="7600" dirty="0" smtClean="0"/>
              <a:t>Posting </a:t>
            </a:r>
            <a:r>
              <a:rPr lang="en-US" sz="7600" dirty="0"/>
              <a:t>of language access plan </a:t>
            </a:r>
            <a:r>
              <a:rPr lang="en-US" sz="7600" dirty="0" smtClean="0"/>
              <a:t>(“LAP”) in Spanish </a:t>
            </a:r>
            <a:r>
              <a:rPr lang="en-US" sz="7600" dirty="0"/>
              <a:t>and </a:t>
            </a:r>
            <a:r>
              <a:rPr lang="en-US" sz="7600" dirty="0" smtClean="0"/>
              <a:t>English </a:t>
            </a:r>
            <a:r>
              <a:rPr lang="en-US" sz="7600" dirty="0"/>
              <a:t>in all public access areas of precincts.  </a:t>
            </a:r>
            <a:endParaRPr lang="en-US" sz="7600" dirty="0" smtClean="0"/>
          </a:p>
          <a:p>
            <a:r>
              <a:rPr lang="en-US" sz="7600" dirty="0" smtClean="0"/>
              <a:t>LAP distributed </a:t>
            </a:r>
            <a:r>
              <a:rPr lang="en-US" sz="7600" dirty="0"/>
              <a:t>to staff but </a:t>
            </a:r>
            <a:r>
              <a:rPr lang="en-US" sz="7600" dirty="0" smtClean="0"/>
              <a:t>no training as of yet.</a:t>
            </a:r>
            <a:r>
              <a:rPr lang="en-US" sz="7600" dirty="0"/>
              <a:t> </a:t>
            </a:r>
            <a:endParaRPr lang="en-US" sz="7600" dirty="0" smtClean="0"/>
          </a:p>
          <a:p>
            <a:r>
              <a:rPr lang="en-US" sz="7600" dirty="0" smtClean="0"/>
              <a:t>Spanish compliment /</a:t>
            </a:r>
            <a:r>
              <a:rPr lang="en-US" sz="7600" dirty="0"/>
              <a:t>complaint form </a:t>
            </a:r>
            <a:r>
              <a:rPr lang="en-US" sz="7600" dirty="0" smtClean="0"/>
              <a:t>posted.</a:t>
            </a:r>
            <a:r>
              <a:rPr lang="en-US" sz="7600" dirty="0"/>
              <a:t> </a:t>
            </a:r>
            <a:r>
              <a:rPr lang="en-US" sz="7600" dirty="0" smtClean="0"/>
              <a:t>Other essential documents </a:t>
            </a:r>
            <a:r>
              <a:rPr lang="en-US" sz="7600" dirty="0"/>
              <a:t>translated on a rolling basis using internal translators and language line resources.</a:t>
            </a:r>
          </a:p>
          <a:p>
            <a:r>
              <a:rPr lang="en-US" sz="7600" dirty="0"/>
              <a:t>Incoming complaints get translated by “capable translators in the absence of any official certification process</a:t>
            </a:r>
            <a:r>
              <a:rPr lang="en-US" sz="7600" dirty="0" smtClean="0"/>
              <a:t>.”</a:t>
            </a:r>
          </a:p>
          <a:p>
            <a:r>
              <a:rPr lang="en-US" sz="7600" dirty="0"/>
              <a:t>Dedicated phone line for Spanish complaints: 631-775-2077; will be audited.</a:t>
            </a:r>
          </a:p>
          <a:p>
            <a:pPr marL="68580" indent="0">
              <a:buNone/>
            </a:pPr>
            <a:endParaRPr lang="en-US" sz="7200" dirty="0" smtClean="0"/>
          </a:p>
          <a:p>
            <a:endParaRPr lang="en-US" sz="6400" dirty="0" smtClean="0"/>
          </a:p>
          <a:p>
            <a:endParaRPr lang="en-US" sz="2500" dirty="0"/>
          </a:p>
          <a:p>
            <a:pPr marL="68580" indent="0">
              <a:buNone/>
            </a:pPr>
            <a:endParaRPr lang="en-US" dirty="0"/>
          </a:p>
          <a:p>
            <a:endParaRPr lang="en-US" dirty="0"/>
          </a:p>
        </p:txBody>
      </p:sp>
      <p:sp>
        <p:nvSpPr>
          <p:cNvPr id="4" name="Content Placeholder 3"/>
          <p:cNvSpPr>
            <a:spLocks noGrp="1"/>
          </p:cNvSpPr>
          <p:nvPr>
            <p:ph sz="quarter" idx="14"/>
          </p:nvPr>
        </p:nvSpPr>
        <p:spPr>
          <a:xfrm>
            <a:off x="4724400" y="1295400"/>
            <a:ext cx="3962400" cy="4876800"/>
          </a:xfrm>
        </p:spPr>
        <p:txBody>
          <a:bodyPr>
            <a:noAutofit/>
          </a:bodyPr>
          <a:lstStyle/>
          <a:p>
            <a:r>
              <a:rPr lang="en-US" sz="1900" dirty="0" smtClean="0"/>
              <a:t>Still </a:t>
            </a:r>
            <a:r>
              <a:rPr lang="en-US" sz="1900" dirty="0"/>
              <a:t>determining how to gauge quality of interpreters.</a:t>
            </a:r>
          </a:p>
          <a:p>
            <a:r>
              <a:rPr lang="en-US" sz="1900" dirty="0" smtClean="0"/>
              <a:t>Certification </a:t>
            </a:r>
            <a:r>
              <a:rPr lang="en-US" sz="1900" dirty="0"/>
              <a:t>process for staff to be authorized interpreters is still being resolved.</a:t>
            </a:r>
          </a:p>
          <a:p>
            <a:r>
              <a:rPr lang="en-US" sz="1900" dirty="0" smtClean="0"/>
              <a:t>Interpretation </a:t>
            </a:r>
            <a:r>
              <a:rPr lang="en-US" sz="1900" dirty="0"/>
              <a:t>tracking forms instituted.</a:t>
            </a:r>
          </a:p>
          <a:p>
            <a:r>
              <a:rPr lang="en-US" sz="1900" dirty="0"/>
              <a:t>Intent to make the website more user friendly.</a:t>
            </a:r>
          </a:p>
          <a:p>
            <a:r>
              <a:rPr lang="en-US" sz="1900" dirty="0" smtClean="0"/>
              <a:t>Discussion </a:t>
            </a:r>
            <a:r>
              <a:rPr lang="en-US" sz="1900" dirty="0"/>
              <a:t>of incentives to </a:t>
            </a:r>
            <a:r>
              <a:rPr lang="en-US" sz="1900" dirty="0" smtClean="0"/>
              <a:t>be provided </a:t>
            </a:r>
            <a:r>
              <a:rPr lang="en-US" sz="1900" dirty="0"/>
              <a:t>to certified bilingual officers. </a:t>
            </a:r>
            <a:r>
              <a:rPr lang="en-US" sz="1900" dirty="0" smtClean="0"/>
              <a:t> Benefits so far: </a:t>
            </a:r>
            <a:r>
              <a:rPr lang="en-US" sz="1900" dirty="0"/>
              <a:t>overtime and prestige of being bilingual</a:t>
            </a:r>
            <a:r>
              <a:rPr lang="en-US" sz="1900" dirty="0" smtClean="0"/>
              <a:t>.</a:t>
            </a:r>
            <a:endParaRPr lang="en-US" sz="1900" dirty="0"/>
          </a:p>
        </p:txBody>
      </p:sp>
    </p:spTree>
    <p:extLst>
      <p:ext uri="{BB962C8B-B14F-4D97-AF65-F5344CB8AC3E}">
        <p14:creationId xmlns:p14="http://schemas.microsoft.com/office/powerpoint/2010/main" val="555064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077200" cy="609600"/>
          </a:xfrm>
        </p:spPr>
        <p:txBody>
          <a:bodyPr>
            <a:normAutofit fontScale="90000"/>
          </a:bodyPr>
          <a:lstStyle/>
          <a:p>
            <a:r>
              <a:rPr lang="en-US" dirty="0"/>
              <a:t>January 2015 Compliance Report</a:t>
            </a:r>
          </a:p>
        </p:txBody>
      </p:sp>
      <p:sp>
        <p:nvSpPr>
          <p:cNvPr id="3" name="Content Placeholder 2"/>
          <p:cNvSpPr>
            <a:spLocks noGrp="1"/>
          </p:cNvSpPr>
          <p:nvPr>
            <p:ph idx="1"/>
          </p:nvPr>
        </p:nvSpPr>
        <p:spPr>
          <a:xfrm>
            <a:off x="685800" y="1905000"/>
            <a:ext cx="7848600" cy="3699029"/>
          </a:xfrm>
        </p:spPr>
        <p:txBody>
          <a:bodyPr>
            <a:noAutofit/>
          </a:bodyPr>
          <a:lstStyle/>
          <a:p>
            <a:r>
              <a:rPr lang="en-US" sz="1800" dirty="0" smtClean="0"/>
              <a:t>Core Members of the Latino </a:t>
            </a:r>
            <a:r>
              <a:rPr lang="en-US" sz="1800" dirty="0"/>
              <a:t>Community Advisory </a:t>
            </a:r>
            <a:r>
              <a:rPr lang="en-US" sz="1800" dirty="0" smtClean="0"/>
              <a:t>Committee Consulted  </a:t>
            </a:r>
            <a:endParaRPr lang="en-US" sz="1800" dirty="0"/>
          </a:p>
          <a:p>
            <a:pPr lvl="1"/>
            <a:r>
              <a:rPr lang="en-US" sz="1800" dirty="0" err="1"/>
              <a:t>Dafny</a:t>
            </a:r>
            <a:r>
              <a:rPr lang="en-US" sz="1800" dirty="0"/>
              <a:t> Irizarry, President of the Long Island Latino Teacher’s Association</a:t>
            </a:r>
          </a:p>
          <a:p>
            <a:pPr lvl="1"/>
            <a:r>
              <a:rPr lang="en-US" sz="1800" dirty="0"/>
              <a:t>Kelly Ann </a:t>
            </a:r>
            <a:r>
              <a:rPr lang="en-US" sz="1800" dirty="0" err="1"/>
              <a:t>McLoughlin</a:t>
            </a:r>
            <a:r>
              <a:rPr lang="en-US" sz="1800" dirty="0"/>
              <a:t> Fisher, Executive Director of Pronto of L.I.</a:t>
            </a:r>
          </a:p>
          <a:p>
            <a:pPr lvl="1"/>
            <a:r>
              <a:rPr lang="en-US" sz="1800" dirty="0"/>
              <a:t>Miriam Garcia, Executive Director of Adelante of Suffolk County</a:t>
            </a:r>
          </a:p>
          <a:p>
            <a:pPr lvl="1"/>
            <a:r>
              <a:rPr lang="en-US" sz="1800" dirty="0"/>
              <a:t>Katrina Claudio Betancourt, Director of Make the Road NY</a:t>
            </a:r>
          </a:p>
          <a:p>
            <a:pPr lvl="1"/>
            <a:r>
              <a:rPr lang="en-US" sz="1800" dirty="0"/>
              <a:t>Amol Sinha, Director of NYCLU Suffolk Chapter</a:t>
            </a:r>
          </a:p>
          <a:p>
            <a:pPr lvl="1"/>
            <a:r>
              <a:rPr lang="en-US" sz="1800" dirty="0"/>
              <a:t>Rachel Lugo, Regional Director of </a:t>
            </a:r>
            <a:r>
              <a:rPr lang="en-US" sz="1800" dirty="0" smtClean="0"/>
              <a:t>the </a:t>
            </a:r>
            <a:r>
              <a:rPr lang="en-US" sz="1800" dirty="0"/>
              <a:t>Suffolk County EAC</a:t>
            </a:r>
          </a:p>
          <a:p>
            <a:pPr lvl="1"/>
            <a:r>
              <a:rPr lang="en-US" sz="1800" dirty="0"/>
              <a:t>Mary Ann </a:t>
            </a:r>
            <a:r>
              <a:rPr lang="en-US" sz="1800" dirty="0" smtClean="0"/>
              <a:t>Slutsky,  Long </a:t>
            </a:r>
            <a:r>
              <a:rPr lang="en-US" sz="1800" dirty="0"/>
              <a:t>Island Wins Advocacy Group</a:t>
            </a:r>
          </a:p>
          <a:p>
            <a:endParaRPr lang="en-US" sz="1800" dirty="0"/>
          </a:p>
        </p:txBody>
      </p:sp>
    </p:spTree>
    <p:extLst>
      <p:ext uri="{BB962C8B-B14F-4D97-AF65-F5344CB8AC3E}">
        <p14:creationId xmlns:p14="http://schemas.microsoft.com/office/powerpoint/2010/main" val="400374476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838200"/>
            <a:ext cx="7848600" cy="609600"/>
          </a:xfrm>
        </p:spPr>
        <p:txBody>
          <a:bodyPr>
            <a:noAutofit/>
          </a:bodyPr>
          <a:lstStyle/>
          <a:p>
            <a:r>
              <a:rPr lang="en-US" sz="3200" dirty="0"/>
              <a:t>Aug. 1, 2015: Third Compliance Report</a:t>
            </a:r>
          </a:p>
        </p:txBody>
      </p:sp>
      <p:sp>
        <p:nvSpPr>
          <p:cNvPr id="2" name="Content Placeholder 1"/>
          <p:cNvSpPr>
            <a:spLocks noGrp="1"/>
          </p:cNvSpPr>
          <p:nvPr>
            <p:ph idx="1"/>
          </p:nvPr>
        </p:nvSpPr>
        <p:spPr>
          <a:xfrm>
            <a:off x="762000" y="1447800"/>
            <a:ext cx="7467600" cy="4724400"/>
          </a:xfrm>
        </p:spPr>
        <p:txBody>
          <a:bodyPr>
            <a:normAutofit fontScale="70000" lnSpcReduction="20000"/>
          </a:bodyPr>
          <a:lstStyle/>
          <a:p>
            <a:r>
              <a:rPr lang="en-US" sz="2600" dirty="0"/>
              <a:t>Multilanguage complaint line is not being used: 631-775-2077.</a:t>
            </a:r>
          </a:p>
          <a:p>
            <a:r>
              <a:rPr lang="en-US" sz="2600" dirty="0" smtClean="0"/>
              <a:t>Language </a:t>
            </a:r>
            <a:r>
              <a:rPr lang="en-US" sz="2600" dirty="0"/>
              <a:t>Access Plan officer training has yet to occur as policies were only recently approved in June of 2015</a:t>
            </a:r>
            <a:r>
              <a:rPr lang="en-US" sz="2600" dirty="0" smtClean="0"/>
              <a:t>.</a:t>
            </a:r>
          </a:p>
          <a:p>
            <a:r>
              <a:rPr lang="en-US" sz="2600" dirty="0" smtClean="0"/>
              <a:t>“</a:t>
            </a:r>
            <a:r>
              <a:rPr lang="en-US" sz="2600" dirty="0"/>
              <a:t>The Department concurs with the United States’ observation that the spirit and importance of the language assistance programs must be conveyed through the chain of command. . . . Errors in execution noted by the United States during the onsite where largely attributable to the absence of clear guidance.”  (Aug. 1, 2015 Compliance Report at 17.) </a:t>
            </a:r>
          </a:p>
          <a:p>
            <a:r>
              <a:rPr lang="en-US" sz="2600" dirty="0" smtClean="0"/>
              <a:t>Additional LAP updates due to revisions.</a:t>
            </a:r>
          </a:p>
          <a:p>
            <a:r>
              <a:rPr lang="en-US" sz="2600" dirty="0" smtClean="0"/>
              <a:t>Specified seven day turnaround for translations of complaints.</a:t>
            </a:r>
          </a:p>
          <a:p>
            <a:r>
              <a:rPr lang="en-US" sz="2600" dirty="0" smtClean="0"/>
              <a:t>Interpretation Tracking Form to be analyzed to determine efficient use and that temporary interpreters are not relied on heavily.</a:t>
            </a:r>
          </a:p>
          <a:p>
            <a:r>
              <a:rPr lang="en-US" sz="2600" dirty="0" smtClean="0"/>
              <a:t>IAB members to be tested  in the next review cycle by Language Solutions for certification as Department Authorized Interpreters (“DAIs”).</a:t>
            </a:r>
          </a:p>
          <a:p>
            <a:r>
              <a:rPr lang="en-US" sz="2600" dirty="0" smtClean="0"/>
              <a:t>Incentives for DAIs remains unclear.</a:t>
            </a:r>
          </a:p>
          <a:p>
            <a:endParaRPr lang="en-US" b="1" dirty="0">
              <a:solidFill>
                <a:schemeClr val="tx1"/>
              </a:solidFill>
            </a:endParaRPr>
          </a:p>
          <a:p>
            <a:pPr marL="68580" indent="0">
              <a:buNone/>
            </a:pPr>
            <a:endParaRPr lang="en-US" dirty="0"/>
          </a:p>
        </p:txBody>
      </p:sp>
    </p:spTree>
    <p:extLst>
      <p:ext uri="{BB962C8B-B14F-4D97-AF65-F5344CB8AC3E}">
        <p14:creationId xmlns:p14="http://schemas.microsoft.com/office/powerpoint/2010/main" val="15569029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990600"/>
            <a:ext cx="7315200" cy="5029200"/>
          </a:xfrm>
        </p:spPr>
        <p:txBody>
          <a:bodyPr>
            <a:normAutofit fontScale="70000" lnSpcReduction="20000"/>
          </a:bodyPr>
          <a:lstStyle/>
          <a:p>
            <a:pPr marL="68580" indent="0">
              <a:buNone/>
            </a:pPr>
            <a:r>
              <a:rPr lang="en-US" dirty="0"/>
              <a:t>V. Language Assistance</a:t>
            </a:r>
          </a:p>
          <a:p>
            <a:pPr marL="68580" indent="0">
              <a:buNone/>
            </a:pPr>
            <a:r>
              <a:rPr lang="en-US" dirty="0"/>
              <a:t>g. Within 180 days of the Effective Date, and annually thereafter throughout </a:t>
            </a:r>
            <a:r>
              <a:rPr lang="en-US" dirty="0" smtClean="0"/>
              <a:t>the pendency </a:t>
            </a:r>
            <a:r>
              <a:rPr lang="en-US" dirty="0"/>
              <a:t>of this Agreement, </a:t>
            </a:r>
            <a:r>
              <a:rPr lang="en-US" b="1" dirty="0"/>
              <a:t>SCPD will provide at least four hours of training to all personnel on providing language assistance services to LEP individuals</a:t>
            </a:r>
            <a:r>
              <a:rPr lang="en-US" dirty="0"/>
              <a:t>. </a:t>
            </a:r>
            <a:r>
              <a:rPr lang="en-US" dirty="0" smtClean="0"/>
              <a:t>This training </a:t>
            </a:r>
            <a:r>
              <a:rPr lang="en-US" dirty="0"/>
              <a:t>will include</a:t>
            </a:r>
            <a:r>
              <a:rPr lang="en-US" dirty="0" smtClean="0"/>
              <a:t>:</a:t>
            </a:r>
          </a:p>
          <a:p>
            <a:pPr marL="68580" indent="0">
              <a:buNone/>
            </a:pPr>
            <a:endParaRPr lang="en-US" dirty="0"/>
          </a:p>
          <a:p>
            <a:pPr marL="582930" indent="-514350">
              <a:buFont typeface="+mj-lt"/>
              <a:buAutoNum type="romanLcPeriod"/>
            </a:pPr>
            <a:r>
              <a:rPr lang="en-US" dirty="0" smtClean="0"/>
              <a:t>SCPD's </a:t>
            </a:r>
            <a:r>
              <a:rPr lang="en-US" dirty="0"/>
              <a:t>LEP plan, policies, and procedures and the requirements of Title VI </a:t>
            </a:r>
            <a:r>
              <a:rPr lang="en-US" dirty="0" smtClean="0"/>
              <a:t>and this </a:t>
            </a:r>
            <a:r>
              <a:rPr lang="en-US" dirty="0"/>
              <a:t>Agreement;</a:t>
            </a:r>
          </a:p>
          <a:p>
            <a:pPr marL="582930" indent="-514350">
              <a:buFont typeface="+mj-lt"/>
              <a:buAutoNum type="romanLcPeriod"/>
            </a:pPr>
            <a:r>
              <a:rPr lang="en-US" dirty="0" smtClean="0"/>
              <a:t>How </a:t>
            </a:r>
            <a:r>
              <a:rPr lang="en-US" dirty="0"/>
              <a:t>to identify the non-English language and language assistance needs of </a:t>
            </a:r>
            <a:r>
              <a:rPr lang="en-US" dirty="0" smtClean="0"/>
              <a:t>an LEP </a:t>
            </a:r>
            <a:r>
              <a:rPr lang="en-US" dirty="0"/>
              <a:t>individual during an in-person or telephone interaction;</a:t>
            </a:r>
          </a:p>
          <a:p>
            <a:pPr marL="582930" indent="-514350">
              <a:buFont typeface="+mj-lt"/>
              <a:buAutoNum type="romanLcPeriod"/>
            </a:pPr>
            <a:r>
              <a:rPr lang="en-US" dirty="0" smtClean="0"/>
              <a:t>How </a:t>
            </a:r>
            <a:r>
              <a:rPr lang="en-US" dirty="0"/>
              <a:t>to access SCPD-authorized, telephonic and in-person interpreters;</a:t>
            </a:r>
          </a:p>
          <a:p>
            <a:pPr marL="582930" indent="-514350">
              <a:buFont typeface="+mj-lt"/>
              <a:buAutoNum type="romanLcPeriod"/>
            </a:pPr>
            <a:r>
              <a:rPr lang="en-US" dirty="0" smtClean="0"/>
              <a:t>How </a:t>
            </a:r>
            <a:r>
              <a:rPr lang="en-US" dirty="0"/>
              <a:t>to work with interpreters in the field and assess interpreter quality;</a:t>
            </a:r>
          </a:p>
          <a:p>
            <a:pPr marL="582930" indent="-514350">
              <a:buFont typeface="+mj-lt"/>
              <a:buAutoNum type="romanLcPeriod"/>
            </a:pPr>
            <a:r>
              <a:rPr lang="en-US" dirty="0" smtClean="0"/>
              <a:t>How </a:t>
            </a:r>
            <a:r>
              <a:rPr lang="en-US" dirty="0"/>
              <a:t>to account for cultural diversity and language barriers in policing; and</a:t>
            </a:r>
          </a:p>
          <a:p>
            <a:pPr marL="582930" indent="-514350">
              <a:buFont typeface="+mj-lt"/>
              <a:buAutoNum type="romanLcPeriod"/>
            </a:pPr>
            <a:r>
              <a:rPr lang="en-US" dirty="0" smtClean="0"/>
              <a:t>Basic </a:t>
            </a:r>
            <a:r>
              <a:rPr lang="en-US" dirty="0"/>
              <a:t>command terms and phrases in Spanish for officers assigned to patrol </a:t>
            </a:r>
            <a:r>
              <a:rPr lang="en-US" dirty="0" smtClean="0"/>
              <a:t>in areas </a:t>
            </a:r>
            <a:r>
              <a:rPr lang="en-US" dirty="0"/>
              <a:t>with significant Spanish-speaking </a:t>
            </a:r>
            <a:r>
              <a:rPr lang="en-US" dirty="0" smtClean="0"/>
              <a:t>populations</a:t>
            </a:r>
            <a:endParaRPr lang="en-US" dirty="0"/>
          </a:p>
        </p:txBody>
      </p:sp>
    </p:spTree>
    <p:extLst>
      <p:ext uri="{BB962C8B-B14F-4D97-AF65-F5344CB8AC3E}">
        <p14:creationId xmlns:p14="http://schemas.microsoft.com/office/powerpoint/2010/main" val="29869881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90600" y="1295400"/>
            <a:ext cx="6830209" cy="4537229"/>
          </a:xfrm>
        </p:spPr>
        <p:txBody>
          <a:bodyPr>
            <a:normAutofit fontScale="70000" lnSpcReduction="20000"/>
          </a:bodyPr>
          <a:lstStyle/>
          <a:p>
            <a:pPr marL="68580" indent="0">
              <a:buNone/>
            </a:pPr>
            <a:r>
              <a:rPr lang="en-US" dirty="0" smtClean="0"/>
              <a:t>Compliance Level Regarding Language Assistance §V(g) re Training:</a:t>
            </a:r>
          </a:p>
          <a:p>
            <a:pPr marL="68580" indent="0">
              <a:buNone/>
            </a:pPr>
            <a:endParaRPr lang="en-US" dirty="0"/>
          </a:p>
          <a:p>
            <a:pPr marL="68580" indent="0">
              <a:buNone/>
            </a:pPr>
            <a:r>
              <a:rPr lang="en-US" dirty="0" smtClean="0"/>
              <a:t>“The </a:t>
            </a:r>
            <a:r>
              <a:rPr lang="en-US" dirty="0"/>
              <a:t>Department does not concur with the United States' conclusion that its efforts constitute Non-Compliance. The Department acknowledges that no personnel have yet been trained under the requirements of this section but attributes that deficiency to the lack of an approved policy upon which to base the training curriculum. The Department received final approval of Rules and Procedures for language assistance services in June of 2015, and due to its efforts in the interim, will be able to begin training shortly after this report is submitted. The Department believes </a:t>
            </a:r>
            <a:r>
              <a:rPr lang="en-US" dirty="0" smtClean="0"/>
              <a:t>no compliance </a:t>
            </a:r>
            <a:r>
              <a:rPr lang="en-US" dirty="0"/>
              <a:t>rating is appropriate until a year has passed from final approval of its language assistance policy and </a:t>
            </a:r>
            <a:r>
              <a:rPr lang="en-US" dirty="0" smtClean="0"/>
              <a:t>procedure.”</a:t>
            </a:r>
          </a:p>
          <a:p>
            <a:pPr marL="68580" indent="0">
              <a:buNone/>
            </a:pPr>
            <a:endParaRPr lang="en-US" dirty="0" smtClean="0"/>
          </a:p>
          <a:p>
            <a:pPr marL="68580" indent="0">
              <a:buNone/>
            </a:pPr>
            <a:r>
              <a:rPr lang="en-US" dirty="0" smtClean="0"/>
              <a:t>SCPD Compliance Report, August 1, 2015 , “Language Assistance” at 27.</a:t>
            </a:r>
          </a:p>
        </p:txBody>
      </p:sp>
    </p:spTree>
    <p:extLst>
      <p:ext uri="{BB962C8B-B14F-4D97-AF65-F5344CB8AC3E}">
        <p14:creationId xmlns:p14="http://schemas.microsoft.com/office/powerpoint/2010/main" val="28291017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306234" cy="722864"/>
          </a:xfrm>
        </p:spPr>
        <p:txBody>
          <a:bodyPr/>
          <a:lstStyle/>
          <a:p>
            <a:r>
              <a:rPr lang="en-US" dirty="0" smtClean="0"/>
              <a:t>Know your rights!</a:t>
            </a:r>
            <a:endParaRPr lang="en-US" dirty="0"/>
          </a:p>
        </p:txBody>
      </p:sp>
      <p:pic>
        <p:nvPicPr>
          <p:cNvPr id="4" name="Picture 2" descr="F:\KYR (3 of 9).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90600" y="1523904"/>
            <a:ext cx="7391400" cy="49291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62005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62000" y="762000"/>
            <a:ext cx="7772400" cy="1219200"/>
          </a:xfrm>
        </p:spPr>
        <p:txBody>
          <a:bodyPr>
            <a:normAutofit fontScale="90000"/>
          </a:bodyPr>
          <a:lstStyle/>
          <a:p>
            <a:r>
              <a:rPr lang="en-US" dirty="0" smtClean="0"/>
              <a:t>How to Improve Language Access: Test and Report Back</a:t>
            </a:r>
            <a:endParaRPr lang="en-US" dirty="0"/>
          </a:p>
        </p:txBody>
      </p:sp>
      <p:sp>
        <p:nvSpPr>
          <p:cNvPr id="9" name="Content Placeholder 8"/>
          <p:cNvSpPr>
            <a:spLocks noGrp="1"/>
          </p:cNvSpPr>
          <p:nvPr>
            <p:ph idx="1"/>
          </p:nvPr>
        </p:nvSpPr>
        <p:spPr>
          <a:xfrm>
            <a:off x="762000" y="1981200"/>
            <a:ext cx="7696200" cy="4343400"/>
          </a:xfrm>
        </p:spPr>
        <p:txBody>
          <a:bodyPr>
            <a:normAutofit lnSpcReduction="10000"/>
          </a:bodyPr>
          <a:lstStyle/>
          <a:p>
            <a:r>
              <a:rPr lang="en-US" dirty="0" smtClean="0"/>
              <a:t>Know Your Rights Trainings!  Get the word out on the LAP and services for LEP.</a:t>
            </a:r>
          </a:p>
          <a:p>
            <a:r>
              <a:rPr lang="en-US" dirty="0" smtClean="0"/>
              <a:t>Testing the System:</a:t>
            </a:r>
          </a:p>
          <a:p>
            <a:pPr lvl="1"/>
            <a:r>
              <a:rPr lang="en-US" dirty="0" smtClean="0"/>
              <a:t>Call the complaint/compliment line:                     </a:t>
            </a:r>
            <a:r>
              <a:rPr lang="en-US" sz="2400" dirty="0" smtClean="0"/>
              <a:t>631-775-2077.</a:t>
            </a:r>
          </a:p>
          <a:p>
            <a:pPr lvl="1"/>
            <a:r>
              <a:rPr lang="en-US" sz="2400" dirty="0" smtClean="0"/>
              <a:t>Go to the precincts and ask for assistance.</a:t>
            </a:r>
          </a:p>
          <a:p>
            <a:pPr lvl="2"/>
            <a:r>
              <a:rPr lang="en-US" dirty="0" smtClean="0"/>
              <a:t>Did they try to talk you out of filing a complaint?  Did they tell you to come back another day regarding your request?</a:t>
            </a:r>
          </a:p>
          <a:p>
            <a:pPr lvl="2"/>
            <a:r>
              <a:rPr lang="en-US" dirty="0" smtClean="0"/>
              <a:t>Did they decline to call an interpreter, despite a request for one, citing that they could understand your English?</a:t>
            </a:r>
          </a:p>
          <a:p>
            <a:pPr lvl="1"/>
            <a:endParaRPr lang="en-US" dirty="0"/>
          </a:p>
        </p:txBody>
      </p:sp>
    </p:spTree>
    <p:extLst>
      <p:ext uri="{BB962C8B-B14F-4D97-AF65-F5344CB8AC3E}">
        <p14:creationId xmlns:p14="http://schemas.microsoft.com/office/powerpoint/2010/main" val="34556566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Reading:</a:t>
            </a:r>
            <a:endParaRPr lang="en-US" dirty="0"/>
          </a:p>
        </p:txBody>
      </p:sp>
      <p:sp>
        <p:nvSpPr>
          <p:cNvPr id="3" name="Content Placeholder 2"/>
          <p:cNvSpPr>
            <a:spLocks noGrp="1"/>
          </p:cNvSpPr>
          <p:nvPr>
            <p:ph idx="1"/>
          </p:nvPr>
        </p:nvSpPr>
        <p:spPr/>
        <p:txBody>
          <a:bodyPr>
            <a:normAutofit fontScale="92500"/>
          </a:bodyPr>
          <a:lstStyle/>
          <a:p>
            <a:pPr marL="68580" indent="0">
              <a:buNone/>
            </a:pPr>
            <a:r>
              <a:rPr lang="en-US" dirty="0">
                <a:hlinkClick r:id="rId2"/>
              </a:rPr>
              <a:t>http://</a:t>
            </a:r>
            <a:r>
              <a:rPr lang="en-US" dirty="0" smtClean="0">
                <a:hlinkClick r:id="rId2"/>
              </a:rPr>
              <a:t>apps.suffolkcountyny.gov/police/information.htm</a:t>
            </a:r>
            <a:endParaRPr lang="en-US" dirty="0" smtClean="0"/>
          </a:p>
          <a:p>
            <a:pPr marL="68580" indent="0">
              <a:buNone/>
            </a:pPr>
            <a:r>
              <a:rPr lang="en-US" dirty="0">
                <a:hlinkClick r:id="rId3"/>
              </a:rPr>
              <a:t>http://www.lep.gov</a:t>
            </a:r>
            <a:r>
              <a:rPr lang="en-US" dirty="0" smtClean="0">
                <a:hlinkClick r:id="rId3"/>
              </a:rPr>
              <a:t>/</a:t>
            </a:r>
            <a:endParaRPr lang="en-US" dirty="0" smtClean="0"/>
          </a:p>
          <a:p>
            <a:pPr marL="68580" indent="0">
              <a:buNone/>
            </a:pPr>
            <a:r>
              <a:rPr lang="en-US" dirty="0">
                <a:hlinkClick r:id="rId4"/>
              </a:rPr>
              <a:t>http://</a:t>
            </a:r>
            <a:r>
              <a:rPr lang="en-US" dirty="0" smtClean="0">
                <a:hlinkClick r:id="rId4"/>
              </a:rPr>
              <a:t>www.lep.gov/faqs/FAQ_About_LEP_Title_VI_and_Title_VI_Regs.pdf</a:t>
            </a:r>
            <a:endParaRPr lang="en-US" dirty="0" smtClean="0"/>
          </a:p>
          <a:p>
            <a:pPr marL="68580" indent="0">
              <a:buNone/>
            </a:pPr>
            <a:r>
              <a:rPr lang="en-US" dirty="0">
                <a:hlinkClick r:id="rId5"/>
              </a:rPr>
              <a:t>http://</a:t>
            </a:r>
            <a:r>
              <a:rPr lang="en-US" dirty="0" smtClean="0">
                <a:hlinkClick r:id="rId5"/>
              </a:rPr>
              <a:t>www.lep.gov/resources/2011_Language_Access_Assessment_and_Planning_Tool.pdf</a:t>
            </a:r>
            <a:endParaRPr lang="en-US" dirty="0" smtClean="0"/>
          </a:p>
          <a:p>
            <a:pPr marL="68580" indent="0">
              <a:buNone/>
            </a:pPr>
            <a:r>
              <a:rPr lang="en-US" dirty="0">
                <a:hlinkClick r:id="rId6"/>
              </a:rPr>
              <a:t>http://</a:t>
            </a:r>
            <a:r>
              <a:rPr lang="en-US" dirty="0" smtClean="0">
                <a:hlinkClick r:id="rId6"/>
              </a:rPr>
              <a:t>www.justice.gov/sites/default/files/crt/legacy/2010/12/14/LEPKYR_Spanish.pdf</a:t>
            </a:r>
            <a:endParaRPr lang="en-US" dirty="0" smtClean="0"/>
          </a:p>
          <a:p>
            <a:pPr marL="68580" indent="0">
              <a:buNone/>
            </a:pPr>
            <a:endParaRPr lang="en-US" dirty="0" smtClean="0"/>
          </a:p>
          <a:p>
            <a:pPr marL="68580" indent="0">
              <a:buNone/>
            </a:pPr>
            <a:endParaRPr lang="en-US" dirty="0"/>
          </a:p>
        </p:txBody>
      </p:sp>
    </p:spTree>
    <p:extLst>
      <p:ext uri="{BB962C8B-B14F-4D97-AF65-F5344CB8AC3E}">
        <p14:creationId xmlns:p14="http://schemas.microsoft.com/office/powerpoint/2010/main" val="1989330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38200"/>
            <a:ext cx="7024744" cy="609600"/>
          </a:xfrm>
        </p:spPr>
        <p:txBody>
          <a:bodyPr>
            <a:normAutofit fontScale="90000"/>
          </a:bodyPr>
          <a:lstStyle/>
          <a:p>
            <a:r>
              <a:rPr lang="en-US" dirty="0" smtClean="0"/>
              <a:t>DOJ Supervision Timeline</a:t>
            </a:r>
            <a:endParaRPr lang="en-US" dirty="0"/>
          </a:p>
        </p:txBody>
      </p:sp>
      <p:sp>
        <p:nvSpPr>
          <p:cNvPr id="3" name="Content Placeholder 2"/>
          <p:cNvSpPr>
            <a:spLocks noGrp="1"/>
          </p:cNvSpPr>
          <p:nvPr>
            <p:ph idx="1"/>
          </p:nvPr>
        </p:nvSpPr>
        <p:spPr>
          <a:xfrm>
            <a:off x="609600" y="1524000"/>
            <a:ext cx="8001000" cy="4953000"/>
          </a:xfrm>
        </p:spPr>
        <p:txBody>
          <a:bodyPr>
            <a:normAutofit/>
          </a:bodyPr>
          <a:lstStyle/>
          <a:p>
            <a:r>
              <a:rPr lang="en-US" dirty="0" smtClean="0">
                <a:solidFill>
                  <a:schemeClr val="tx1"/>
                </a:solidFill>
              </a:rPr>
              <a:t>Sept. </a:t>
            </a:r>
            <a:r>
              <a:rPr lang="en-US" dirty="0">
                <a:solidFill>
                  <a:schemeClr val="tx1"/>
                </a:solidFill>
              </a:rPr>
              <a:t>13, </a:t>
            </a:r>
            <a:r>
              <a:rPr lang="en-US" dirty="0" smtClean="0">
                <a:solidFill>
                  <a:schemeClr val="tx1"/>
                </a:solidFill>
              </a:rPr>
              <a:t>2011: Technical </a:t>
            </a:r>
            <a:r>
              <a:rPr lang="en-US" dirty="0">
                <a:solidFill>
                  <a:schemeClr val="tx1"/>
                </a:solidFill>
              </a:rPr>
              <a:t>Assistance </a:t>
            </a:r>
            <a:r>
              <a:rPr lang="en-US" dirty="0" smtClean="0">
                <a:solidFill>
                  <a:schemeClr val="tx1"/>
                </a:solidFill>
              </a:rPr>
              <a:t>Letter.</a:t>
            </a:r>
          </a:p>
          <a:p>
            <a:r>
              <a:rPr lang="en-US" dirty="0" smtClean="0">
                <a:solidFill>
                  <a:schemeClr val="tx1"/>
                </a:solidFill>
              </a:rPr>
              <a:t>Nov. </a:t>
            </a:r>
            <a:r>
              <a:rPr lang="en-US" dirty="0">
                <a:solidFill>
                  <a:schemeClr val="tx1"/>
                </a:solidFill>
              </a:rPr>
              <a:t>14, </a:t>
            </a:r>
            <a:r>
              <a:rPr lang="en-US" dirty="0" smtClean="0">
                <a:solidFill>
                  <a:schemeClr val="tx1"/>
                </a:solidFill>
              </a:rPr>
              <a:t>2012: Suffolk </a:t>
            </a:r>
            <a:r>
              <a:rPr lang="en-US" dirty="0">
                <a:solidFill>
                  <a:schemeClr val="tx1"/>
                </a:solidFill>
              </a:rPr>
              <a:t>County Executive Steve </a:t>
            </a:r>
            <a:r>
              <a:rPr lang="en-US" dirty="0" err="1">
                <a:solidFill>
                  <a:schemeClr val="tx1"/>
                </a:solidFill>
              </a:rPr>
              <a:t>Bellone</a:t>
            </a:r>
            <a:r>
              <a:rPr lang="en-US" dirty="0">
                <a:solidFill>
                  <a:schemeClr val="tx1"/>
                </a:solidFill>
              </a:rPr>
              <a:t> signed Executive Order 10-2012, </a:t>
            </a:r>
            <a:r>
              <a:rPr lang="en-US" dirty="0" smtClean="0">
                <a:solidFill>
                  <a:schemeClr val="tx1"/>
                </a:solidFill>
              </a:rPr>
              <a:t>ordering language </a:t>
            </a:r>
            <a:r>
              <a:rPr lang="en-US" dirty="0">
                <a:solidFill>
                  <a:schemeClr val="tx1"/>
                </a:solidFill>
              </a:rPr>
              <a:t>assistance services (translation and interpretation) to people of Limited English Proficiency </a:t>
            </a:r>
            <a:r>
              <a:rPr lang="en-US" dirty="0" smtClean="0">
                <a:solidFill>
                  <a:schemeClr val="tx1"/>
                </a:solidFill>
              </a:rPr>
              <a:t>(“LEP”) </a:t>
            </a:r>
            <a:r>
              <a:rPr lang="en-US" dirty="0">
                <a:solidFill>
                  <a:schemeClr val="tx1"/>
                </a:solidFill>
              </a:rPr>
              <a:t>at executive county agencies that provide direct public </a:t>
            </a:r>
            <a:r>
              <a:rPr lang="en-US" dirty="0" smtClean="0">
                <a:solidFill>
                  <a:schemeClr val="tx1"/>
                </a:solidFill>
              </a:rPr>
              <a:t>services.</a:t>
            </a:r>
          </a:p>
          <a:p>
            <a:r>
              <a:rPr lang="en-US" dirty="0" smtClean="0">
                <a:solidFill>
                  <a:schemeClr val="tx1"/>
                </a:solidFill>
              </a:rPr>
              <a:t>Dec. 2013: Limited settlement agreement reached with </a:t>
            </a:r>
            <a:r>
              <a:rPr lang="en-US" dirty="0">
                <a:solidFill>
                  <a:schemeClr val="tx1"/>
                </a:solidFill>
              </a:rPr>
              <a:t>the </a:t>
            </a:r>
            <a:r>
              <a:rPr lang="en-US" dirty="0" smtClean="0">
                <a:solidFill>
                  <a:schemeClr val="tx1"/>
                </a:solidFill>
              </a:rPr>
              <a:t>SCPD.</a:t>
            </a:r>
            <a:endParaRPr lang="en-US" dirty="0">
              <a:solidFill>
                <a:schemeClr val="tx1"/>
              </a:solidFill>
            </a:endParaRPr>
          </a:p>
          <a:p>
            <a:r>
              <a:rPr lang="en-US" dirty="0" smtClean="0">
                <a:solidFill>
                  <a:schemeClr val="tx1"/>
                </a:solidFill>
              </a:rPr>
              <a:t>Jul. 14, 2014: First Compliance Report.</a:t>
            </a:r>
          </a:p>
          <a:p>
            <a:r>
              <a:rPr lang="en-US" dirty="0" smtClean="0">
                <a:solidFill>
                  <a:schemeClr val="tx1"/>
                </a:solidFill>
              </a:rPr>
              <a:t>Jan.13, 2015: Second Compliance Report.</a:t>
            </a:r>
          </a:p>
          <a:p>
            <a:r>
              <a:rPr lang="en-US" dirty="0" smtClean="0">
                <a:solidFill>
                  <a:schemeClr val="tx1"/>
                </a:solidFill>
              </a:rPr>
              <a:t>Aug. 1, 2015: Third Compliance Report.</a:t>
            </a:r>
            <a:endParaRPr lang="en-US" dirty="0">
              <a:solidFill>
                <a:schemeClr val="tx1"/>
              </a:solidFill>
            </a:endParaRPr>
          </a:p>
        </p:txBody>
      </p:sp>
    </p:spTree>
    <p:extLst>
      <p:ext uri="{BB962C8B-B14F-4D97-AF65-F5344CB8AC3E}">
        <p14:creationId xmlns:p14="http://schemas.microsoft.com/office/powerpoint/2010/main" val="29616706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838200"/>
            <a:ext cx="8305800" cy="1066800"/>
          </a:xfrm>
        </p:spPr>
        <p:txBody>
          <a:bodyPr>
            <a:normAutofit fontScale="90000"/>
          </a:bodyPr>
          <a:lstStyle/>
          <a:p>
            <a:r>
              <a:rPr lang="en-US" dirty="0" smtClean="0"/>
              <a:t>Technical Assistance Letter (“TAL”): Problems Identified in Suffolk County</a:t>
            </a:r>
            <a:endParaRPr lang="en-US" dirty="0"/>
          </a:p>
        </p:txBody>
      </p:sp>
      <p:sp>
        <p:nvSpPr>
          <p:cNvPr id="2" name="Content Placeholder 1"/>
          <p:cNvSpPr>
            <a:spLocks noGrp="1"/>
          </p:cNvSpPr>
          <p:nvPr>
            <p:ph sz="quarter" idx="13"/>
          </p:nvPr>
        </p:nvSpPr>
        <p:spPr>
          <a:xfrm>
            <a:off x="609600" y="1905000"/>
            <a:ext cx="7848600" cy="4419600"/>
          </a:xfrm>
        </p:spPr>
        <p:txBody>
          <a:bodyPr>
            <a:noAutofit/>
          </a:bodyPr>
          <a:lstStyle/>
          <a:p>
            <a:pPr marL="411163" indent="-342900">
              <a:buFont typeface="+mj-lt"/>
              <a:buAutoNum type="alphaLcPeriod"/>
            </a:pPr>
            <a:r>
              <a:rPr lang="en-US" sz="1800" dirty="0" smtClean="0"/>
              <a:t>SCPD policies required questioning </a:t>
            </a:r>
            <a:r>
              <a:rPr lang="en-US" sz="1800" dirty="0"/>
              <a:t>a person arrested for a crime about his or her immigration status “when there is a reason to believe” that the arrestee is </a:t>
            </a:r>
            <a:r>
              <a:rPr lang="en-US" sz="1800" dirty="0" smtClean="0"/>
              <a:t>an “undocumented </a:t>
            </a:r>
            <a:r>
              <a:rPr lang="en-US" sz="1800" dirty="0"/>
              <a:t>person” or the officer “knows or reasonably suspects” the arrestee is “born outside the </a:t>
            </a:r>
            <a:r>
              <a:rPr lang="en-US" sz="1800" dirty="0" smtClean="0"/>
              <a:t>country”.</a:t>
            </a:r>
          </a:p>
          <a:p>
            <a:pPr marL="411163" indent="-342900">
              <a:buFont typeface="+mj-lt"/>
              <a:buAutoNum type="alphaLcPeriod"/>
            </a:pPr>
            <a:endParaRPr lang="en-US" sz="1800" dirty="0" smtClean="0"/>
          </a:p>
          <a:p>
            <a:pPr marL="411163" indent="-342900">
              <a:buFont typeface="+mj-lt"/>
              <a:buAutoNum type="alphaLcPeriod"/>
            </a:pPr>
            <a:r>
              <a:rPr lang="en-US" sz="1800" dirty="0" smtClean="0"/>
              <a:t>Community feeling that Latino bias-motivated crimes were not being investigated.</a:t>
            </a:r>
          </a:p>
          <a:p>
            <a:pPr marL="411163" indent="-342900">
              <a:buFont typeface="+mj-lt"/>
              <a:buAutoNum type="alphaLcPeriod"/>
            </a:pPr>
            <a:endParaRPr lang="en-US" sz="1800" dirty="0"/>
          </a:p>
          <a:p>
            <a:pPr marL="411163" indent="-342900">
              <a:buFont typeface="+mj-lt"/>
              <a:buAutoNum type="alphaLcPeriod"/>
            </a:pPr>
            <a:r>
              <a:rPr lang="en-US" sz="1800" dirty="0" smtClean="0"/>
              <a:t>SCPD’s </a:t>
            </a:r>
            <a:r>
              <a:rPr lang="en-US" sz="1800" dirty="0"/>
              <a:t>procedures for receiving, investigating, and tracking reports of police discriminatory conduct were </a:t>
            </a:r>
            <a:r>
              <a:rPr lang="en-US" sz="1800" dirty="0" smtClean="0"/>
              <a:t>inadequate.</a:t>
            </a:r>
          </a:p>
          <a:p>
            <a:pPr marL="411163" indent="-342900">
              <a:buFont typeface="+mj-lt"/>
              <a:buAutoNum type="alphaLcPeriod"/>
            </a:pPr>
            <a:endParaRPr lang="en-US" sz="1800" dirty="0" smtClean="0"/>
          </a:p>
          <a:p>
            <a:pPr marL="411163" indent="-342900">
              <a:buFont typeface="+mj-lt"/>
              <a:buAutoNum type="alphaLcPeriod"/>
            </a:pPr>
            <a:r>
              <a:rPr lang="en-US" sz="1800" dirty="0" smtClean="0"/>
              <a:t>SCPD’s </a:t>
            </a:r>
            <a:r>
              <a:rPr lang="en-US" sz="1800" dirty="0"/>
              <a:t>procedure for handling citizen complaints concerning discrimination and misconduct were inadequate</a:t>
            </a:r>
            <a:r>
              <a:rPr lang="en-US" sz="1800" dirty="0" smtClean="0"/>
              <a:t>.</a:t>
            </a:r>
          </a:p>
        </p:txBody>
      </p:sp>
    </p:spTree>
    <p:extLst>
      <p:ext uri="{BB962C8B-B14F-4D97-AF65-F5344CB8AC3E}">
        <p14:creationId xmlns:p14="http://schemas.microsoft.com/office/powerpoint/2010/main" val="3037995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 y="762000"/>
            <a:ext cx="8077200" cy="685800"/>
          </a:xfrm>
        </p:spPr>
        <p:txBody>
          <a:bodyPr>
            <a:normAutofit fontScale="90000"/>
          </a:bodyPr>
          <a:lstStyle/>
          <a:p>
            <a:r>
              <a:rPr lang="en-US" dirty="0" smtClean="0"/>
              <a:t>TAL Problems </a:t>
            </a:r>
            <a:r>
              <a:rPr lang="en-US" dirty="0"/>
              <a:t>Identified</a:t>
            </a:r>
          </a:p>
        </p:txBody>
      </p:sp>
      <p:sp>
        <p:nvSpPr>
          <p:cNvPr id="6" name="Content Placeholder 5"/>
          <p:cNvSpPr>
            <a:spLocks noGrp="1"/>
          </p:cNvSpPr>
          <p:nvPr>
            <p:ph idx="1"/>
          </p:nvPr>
        </p:nvSpPr>
        <p:spPr>
          <a:xfrm>
            <a:off x="533400" y="1524000"/>
            <a:ext cx="8001000" cy="4648200"/>
          </a:xfrm>
        </p:spPr>
        <p:txBody>
          <a:bodyPr>
            <a:normAutofit/>
          </a:bodyPr>
          <a:lstStyle/>
          <a:p>
            <a:pPr marL="525463" indent="-457200">
              <a:buFont typeface="+mj-lt"/>
              <a:buAutoNum type="alphaLcPeriod" startAt="5"/>
            </a:pPr>
            <a:r>
              <a:rPr lang="en-US" sz="1900" dirty="0"/>
              <a:t>SCPD’s hate crimes unit misunderstood how to report hate crimes, skewing </a:t>
            </a:r>
            <a:r>
              <a:rPr lang="en-US" sz="1900" dirty="0" smtClean="0"/>
              <a:t>data.</a:t>
            </a:r>
          </a:p>
          <a:p>
            <a:pPr marL="525463" indent="-457200">
              <a:buFont typeface="+mj-lt"/>
              <a:buAutoNum type="alphaLcPeriod" startAt="5"/>
            </a:pPr>
            <a:endParaRPr lang="en-US" sz="1900" dirty="0"/>
          </a:p>
          <a:p>
            <a:pPr marL="525463" indent="-457200">
              <a:buFont typeface="+mj-lt"/>
              <a:buAutoNum type="alphaLcPeriod" startAt="5"/>
            </a:pPr>
            <a:r>
              <a:rPr lang="en-US" sz="1900" dirty="0"/>
              <a:t>Community reports that residents were discouraged from making police misconduct related complaints</a:t>
            </a:r>
            <a:r>
              <a:rPr lang="en-US" sz="1900" dirty="0" smtClean="0"/>
              <a:t>.</a:t>
            </a:r>
          </a:p>
          <a:p>
            <a:pPr marL="525463" indent="-457200">
              <a:buFont typeface="+mj-lt"/>
              <a:buAutoNum type="alphaLcPeriod" startAt="5"/>
            </a:pPr>
            <a:endParaRPr lang="en-US" sz="1900" dirty="0"/>
          </a:p>
          <a:p>
            <a:pPr marL="525463" indent="-457200">
              <a:buFont typeface="+mj-lt"/>
              <a:buAutoNum type="alphaLcPeriod" startAt="5"/>
            </a:pPr>
            <a:r>
              <a:rPr lang="en-US" sz="1900" dirty="0"/>
              <a:t>SCPD’s early warning system was inadequate due to the extremely limited scope of the data collected and the absence of any predictive monitoring structure</a:t>
            </a:r>
            <a:r>
              <a:rPr lang="en-US" sz="1900" dirty="0" smtClean="0"/>
              <a:t>.</a:t>
            </a:r>
          </a:p>
          <a:p>
            <a:pPr marL="525463" indent="-457200">
              <a:buFont typeface="+mj-lt"/>
              <a:buAutoNum type="alphaLcPeriod" startAt="5"/>
            </a:pPr>
            <a:endParaRPr lang="en-US" sz="1900" dirty="0"/>
          </a:p>
          <a:p>
            <a:pPr marL="525463" indent="-457200">
              <a:buFont typeface="+mj-lt"/>
              <a:buAutoNum type="alphaLcPeriod" startAt="5"/>
            </a:pPr>
            <a:r>
              <a:rPr lang="en-US" sz="1900" dirty="0"/>
              <a:t>SCPD’s vigorous use of roadblocks and police checks to primarily request documentation of citizenship was found unacceptable.</a:t>
            </a:r>
          </a:p>
          <a:p>
            <a:pPr marL="68580" indent="0">
              <a:buNone/>
            </a:pPr>
            <a:endParaRPr lang="en-US" dirty="0"/>
          </a:p>
        </p:txBody>
      </p:sp>
    </p:spTree>
    <p:extLst>
      <p:ext uri="{BB962C8B-B14F-4D97-AF65-F5344CB8AC3E}">
        <p14:creationId xmlns:p14="http://schemas.microsoft.com/office/powerpoint/2010/main" val="27221843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153400" cy="990600"/>
          </a:xfrm>
        </p:spPr>
        <p:txBody>
          <a:bodyPr>
            <a:normAutofit fontScale="90000"/>
          </a:bodyPr>
          <a:lstStyle/>
          <a:p>
            <a:r>
              <a:rPr lang="en-US" sz="3100" dirty="0" smtClean="0"/>
              <a:t>DOJ Agreement:  Language Access Plan</a:t>
            </a:r>
            <a:r>
              <a:rPr lang="en-US" dirty="0"/>
              <a:t/>
            </a:r>
            <a:br>
              <a:rPr lang="en-US" dirty="0"/>
            </a:br>
            <a:endParaRPr lang="en-US" dirty="0"/>
          </a:p>
        </p:txBody>
      </p:sp>
      <p:sp>
        <p:nvSpPr>
          <p:cNvPr id="3" name="Content Placeholder 2"/>
          <p:cNvSpPr>
            <a:spLocks noGrp="1"/>
          </p:cNvSpPr>
          <p:nvPr>
            <p:ph idx="1"/>
          </p:nvPr>
        </p:nvSpPr>
        <p:spPr>
          <a:xfrm>
            <a:off x="609600" y="1524000"/>
            <a:ext cx="7772400" cy="4800600"/>
          </a:xfrm>
        </p:spPr>
        <p:txBody>
          <a:bodyPr>
            <a:normAutofit fontScale="32500" lnSpcReduction="20000"/>
          </a:bodyPr>
          <a:lstStyle/>
          <a:p>
            <a:pPr marL="463550" indent="-350838">
              <a:lnSpc>
                <a:spcPct val="120000"/>
              </a:lnSpc>
              <a:spcBef>
                <a:spcPts val="0"/>
              </a:spcBef>
              <a:buFont typeface="Wingdings" panose="05000000000000000000" pitchFamily="2" charset="2"/>
              <a:buChar char="§"/>
            </a:pPr>
            <a:r>
              <a:rPr lang="en-US" sz="5500" dirty="0" smtClean="0"/>
              <a:t>Develop a </a:t>
            </a:r>
            <a:r>
              <a:rPr lang="en-US" sz="5500" dirty="0"/>
              <a:t>Language Access Plan ("LAP</a:t>
            </a:r>
            <a:r>
              <a:rPr lang="en-US" sz="5500" dirty="0" smtClean="0"/>
              <a:t>").</a:t>
            </a:r>
          </a:p>
          <a:p>
            <a:pPr marL="112712" indent="0">
              <a:lnSpc>
                <a:spcPct val="120000"/>
              </a:lnSpc>
              <a:spcBef>
                <a:spcPts val="0"/>
              </a:spcBef>
              <a:buNone/>
            </a:pPr>
            <a:endParaRPr lang="en-US" sz="5500" dirty="0"/>
          </a:p>
          <a:p>
            <a:pPr marL="463550" indent="-350838">
              <a:lnSpc>
                <a:spcPct val="120000"/>
              </a:lnSpc>
              <a:spcBef>
                <a:spcPts val="0"/>
              </a:spcBef>
              <a:buFont typeface="Wingdings" panose="05000000000000000000" pitchFamily="2" charset="2"/>
              <a:buChar char="§"/>
            </a:pPr>
            <a:r>
              <a:rPr lang="en-US" sz="5500" dirty="0" smtClean="0"/>
              <a:t>Translate the LAP.</a:t>
            </a:r>
          </a:p>
          <a:p>
            <a:pPr marL="112712" indent="0">
              <a:lnSpc>
                <a:spcPct val="120000"/>
              </a:lnSpc>
              <a:spcBef>
                <a:spcPts val="0"/>
              </a:spcBef>
              <a:buNone/>
            </a:pPr>
            <a:endParaRPr lang="en-US" sz="5500" dirty="0"/>
          </a:p>
          <a:p>
            <a:pPr marL="463550" indent="-350838">
              <a:lnSpc>
                <a:spcPct val="120000"/>
              </a:lnSpc>
              <a:spcBef>
                <a:spcPts val="0"/>
              </a:spcBef>
              <a:buFont typeface="Wingdings" panose="05000000000000000000" pitchFamily="2" charset="2"/>
              <a:buChar char="§"/>
            </a:pPr>
            <a:r>
              <a:rPr lang="en-US" sz="5500" dirty="0" smtClean="0"/>
              <a:t>Distribute the </a:t>
            </a:r>
            <a:r>
              <a:rPr lang="en-US" sz="5500" dirty="0"/>
              <a:t>LAP to all members of </a:t>
            </a:r>
            <a:r>
              <a:rPr lang="en-US" sz="5500" dirty="0" smtClean="0"/>
              <a:t>the SCPD and </a:t>
            </a:r>
            <a:r>
              <a:rPr lang="en-US" sz="5500" dirty="0"/>
              <a:t>to community organizations serving LEP </a:t>
            </a:r>
            <a:r>
              <a:rPr lang="en-US" sz="5500" dirty="0" smtClean="0"/>
              <a:t>communities.</a:t>
            </a:r>
          </a:p>
          <a:p>
            <a:pPr marL="112712" indent="0">
              <a:lnSpc>
                <a:spcPct val="120000"/>
              </a:lnSpc>
              <a:spcBef>
                <a:spcPts val="0"/>
              </a:spcBef>
              <a:buNone/>
            </a:pPr>
            <a:endParaRPr lang="en-US" sz="5500" dirty="0"/>
          </a:p>
          <a:p>
            <a:pPr marL="463550" indent="-350838">
              <a:lnSpc>
                <a:spcPct val="120000"/>
              </a:lnSpc>
              <a:spcBef>
                <a:spcPts val="0"/>
              </a:spcBef>
              <a:buFont typeface="Wingdings" panose="05000000000000000000" pitchFamily="2" charset="2"/>
              <a:buChar char="§"/>
            </a:pPr>
            <a:r>
              <a:rPr lang="en-US" sz="5500" dirty="0" smtClean="0"/>
              <a:t>Provide Citizen </a:t>
            </a:r>
            <a:r>
              <a:rPr lang="en-US" sz="5500" dirty="0"/>
              <a:t>Complaint/Compliment forms in Multiple </a:t>
            </a:r>
            <a:r>
              <a:rPr lang="en-US" sz="5500" dirty="0" smtClean="0"/>
              <a:t>Languages.</a:t>
            </a:r>
          </a:p>
          <a:p>
            <a:pPr marL="463550" indent="-350838">
              <a:lnSpc>
                <a:spcPct val="120000"/>
              </a:lnSpc>
              <a:spcBef>
                <a:spcPts val="0"/>
              </a:spcBef>
              <a:buFont typeface="Wingdings" panose="05000000000000000000" pitchFamily="2" charset="2"/>
              <a:buChar char="§"/>
            </a:pPr>
            <a:endParaRPr lang="en-US" sz="5500" dirty="0"/>
          </a:p>
          <a:p>
            <a:pPr marL="463550" indent="-350838">
              <a:lnSpc>
                <a:spcPct val="120000"/>
              </a:lnSpc>
              <a:spcBef>
                <a:spcPts val="0"/>
              </a:spcBef>
              <a:buFont typeface="Wingdings" panose="05000000000000000000" pitchFamily="2" charset="2"/>
              <a:buChar char="§"/>
            </a:pPr>
            <a:r>
              <a:rPr lang="en-US" sz="5500" dirty="0" smtClean="0"/>
              <a:t>Translate all </a:t>
            </a:r>
            <a:r>
              <a:rPr lang="en-US" sz="5500" dirty="0"/>
              <a:t>vital written documents and </a:t>
            </a:r>
            <a:r>
              <a:rPr lang="en-US" sz="5500" dirty="0" smtClean="0"/>
              <a:t>materials.</a:t>
            </a:r>
          </a:p>
          <a:p>
            <a:pPr marL="463550" indent="-350838">
              <a:lnSpc>
                <a:spcPct val="120000"/>
              </a:lnSpc>
              <a:spcBef>
                <a:spcPts val="0"/>
              </a:spcBef>
              <a:buFont typeface="Wingdings" panose="05000000000000000000" pitchFamily="2" charset="2"/>
              <a:buChar char="§"/>
            </a:pPr>
            <a:endParaRPr lang="en-US" sz="5500" dirty="0" smtClean="0"/>
          </a:p>
          <a:p>
            <a:pPr marL="463550" indent="-350838">
              <a:lnSpc>
                <a:spcPct val="120000"/>
              </a:lnSpc>
              <a:spcBef>
                <a:spcPts val="0"/>
              </a:spcBef>
              <a:buFont typeface="Wingdings" panose="05000000000000000000" pitchFamily="2" charset="2"/>
              <a:buChar char="§"/>
            </a:pPr>
            <a:r>
              <a:rPr lang="en-US" sz="5500" dirty="0"/>
              <a:t>Translate any citizen correspondence in another language and if it appears to be a complaint, treat </a:t>
            </a:r>
            <a:r>
              <a:rPr lang="en-US" sz="5500" dirty="0" smtClean="0"/>
              <a:t>it and </a:t>
            </a:r>
            <a:r>
              <a:rPr lang="en-US" sz="5500" dirty="0"/>
              <a:t>channel it as such for review and </a:t>
            </a:r>
            <a:r>
              <a:rPr lang="en-US" sz="5500" dirty="0" smtClean="0"/>
              <a:t>consideration.</a:t>
            </a:r>
            <a:endParaRPr lang="en-US" sz="5500" dirty="0"/>
          </a:p>
          <a:p>
            <a:pPr marL="463550" indent="-350838">
              <a:lnSpc>
                <a:spcPct val="120000"/>
              </a:lnSpc>
              <a:spcBef>
                <a:spcPts val="0"/>
              </a:spcBef>
              <a:buFont typeface="Wingdings" panose="05000000000000000000" pitchFamily="2" charset="2"/>
              <a:buChar char="§"/>
            </a:pPr>
            <a:endParaRPr lang="en-US" sz="5600" dirty="0" smtClean="0"/>
          </a:p>
        </p:txBody>
      </p:sp>
    </p:spTree>
    <p:extLst>
      <p:ext uri="{BB962C8B-B14F-4D97-AF65-F5344CB8AC3E}">
        <p14:creationId xmlns:p14="http://schemas.microsoft.com/office/powerpoint/2010/main" val="8912954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534400" cy="609600"/>
          </a:xfrm>
        </p:spPr>
        <p:txBody>
          <a:bodyPr>
            <a:normAutofit/>
          </a:bodyPr>
          <a:lstStyle/>
          <a:p>
            <a:r>
              <a:rPr lang="en-US" sz="3100" dirty="0"/>
              <a:t>DOJ Agreement:  Language </a:t>
            </a:r>
            <a:r>
              <a:rPr lang="en-US" sz="3100" dirty="0" smtClean="0"/>
              <a:t>Access Plan</a:t>
            </a:r>
            <a:endParaRPr lang="en-US" dirty="0"/>
          </a:p>
        </p:txBody>
      </p:sp>
      <p:sp>
        <p:nvSpPr>
          <p:cNvPr id="3" name="Content Placeholder 2"/>
          <p:cNvSpPr>
            <a:spLocks noGrp="1"/>
          </p:cNvSpPr>
          <p:nvPr>
            <p:ph idx="1"/>
          </p:nvPr>
        </p:nvSpPr>
        <p:spPr>
          <a:xfrm>
            <a:off x="609600" y="1828800"/>
            <a:ext cx="7924800" cy="4343400"/>
          </a:xfrm>
        </p:spPr>
        <p:txBody>
          <a:bodyPr>
            <a:noAutofit/>
          </a:bodyPr>
          <a:lstStyle/>
          <a:p>
            <a:pPr marL="347663" indent="-342900">
              <a:lnSpc>
                <a:spcPct val="120000"/>
              </a:lnSpc>
              <a:spcBef>
                <a:spcPts val="0"/>
              </a:spcBef>
              <a:buFont typeface="Wingdings" panose="05000000000000000000" pitchFamily="2" charset="2"/>
              <a:buChar char="§"/>
            </a:pPr>
            <a:r>
              <a:rPr lang="en-US" sz="1800" dirty="0" smtClean="0"/>
              <a:t>Acquire </a:t>
            </a:r>
            <a:r>
              <a:rPr lang="en-US" sz="1800" dirty="0"/>
              <a:t>bilingual operators for complaint phone lines or a dedicated Spanish complaint phone </a:t>
            </a:r>
            <a:r>
              <a:rPr lang="en-US" sz="1800" dirty="0" smtClean="0"/>
              <a:t>number.</a:t>
            </a:r>
            <a:endParaRPr lang="en-US" sz="1800" dirty="0"/>
          </a:p>
          <a:p>
            <a:pPr marL="347663" indent="-342900">
              <a:lnSpc>
                <a:spcPct val="120000"/>
              </a:lnSpc>
              <a:spcBef>
                <a:spcPts val="0"/>
              </a:spcBef>
              <a:buFont typeface="Wingdings" panose="05000000000000000000" pitchFamily="2" charset="2"/>
              <a:buChar char="§"/>
            </a:pPr>
            <a:endParaRPr lang="en-US" sz="1800" dirty="0"/>
          </a:p>
          <a:p>
            <a:pPr marL="347663" indent="-342900">
              <a:lnSpc>
                <a:spcPct val="120000"/>
              </a:lnSpc>
              <a:spcBef>
                <a:spcPts val="0"/>
              </a:spcBef>
              <a:buFont typeface="Wingdings" panose="05000000000000000000" pitchFamily="2" charset="2"/>
              <a:buChar char="§"/>
            </a:pPr>
            <a:r>
              <a:rPr lang="en-US" sz="1800" dirty="0"/>
              <a:t>Set objective oral language proficiency standards and annual proficiency testing for all Internal Affairs ("IAB") members who are designated as “Spanish-speaking” or as speaking a non-English </a:t>
            </a:r>
            <a:r>
              <a:rPr lang="en-US" sz="1800" dirty="0" smtClean="0"/>
              <a:t>language.</a:t>
            </a:r>
          </a:p>
          <a:p>
            <a:pPr marL="347663" indent="-342900">
              <a:lnSpc>
                <a:spcPct val="120000"/>
              </a:lnSpc>
              <a:spcBef>
                <a:spcPts val="0"/>
              </a:spcBef>
              <a:buFont typeface="Wingdings" panose="05000000000000000000" pitchFamily="2" charset="2"/>
              <a:buChar char="§"/>
            </a:pPr>
            <a:endParaRPr lang="en-US" sz="1800" dirty="0" smtClean="0"/>
          </a:p>
          <a:p>
            <a:pPr>
              <a:buFont typeface="Wingdings" panose="05000000000000000000" pitchFamily="2" charset="2"/>
              <a:buChar char="§"/>
            </a:pPr>
            <a:r>
              <a:rPr lang="en-US" sz="1800" dirty="0"/>
              <a:t>Record and periodically audit phone calls made through the multi-language toll-free complaint </a:t>
            </a:r>
            <a:r>
              <a:rPr lang="en-US" sz="1800" dirty="0" smtClean="0"/>
              <a:t>hotline.</a:t>
            </a:r>
            <a:endParaRPr lang="en-US" sz="1800" dirty="0"/>
          </a:p>
          <a:p>
            <a:pPr>
              <a:buFont typeface="Wingdings" panose="05000000000000000000" pitchFamily="2" charset="2"/>
              <a:buChar char="§"/>
            </a:pPr>
            <a:endParaRPr lang="en-US" sz="1800" dirty="0"/>
          </a:p>
          <a:p>
            <a:pPr>
              <a:buFont typeface="Wingdings" panose="05000000000000000000" pitchFamily="2" charset="2"/>
              <a:buChar char="§"/>
            </a:pPr>
            <a:r>
              <a:rPr lang="en-US" sz="1800" dirty="0"/>
              <a:t>Require documentation regarding the use of any interpreter conducting field interviews or interrogation of an LEP </a:t>
            </a:r>
            <a:r>
              <a:rPr lang="en-US" sz="1800" dirty="0" smtClean="0"/>
              <a:t>individual.</a:t>
            </a:r>
            <a:endParaRPr lang="en-US" sz="1800" dirty="0"/>
          </a:p>
          <a:p>
            <a:pPr marL="4763" indent="0">
              <a:lnSpc>
                <a:spcPct val="120000"/>
              </a:lnSpc>
              <a:spcBef>
                <a:spcPts val="0"/>
              </a:spcBef>
              <a:buNone/>
            </a:pPr>
            <a:endParaRPr lang="en-US" sz="1800" dirty="0"/>
          </a:p>
        </p:txBody>
      </p:sp>
    </p:spTree>
    <p:extLst>
      <p:ext uri="{BB962C8B-B14F-4D97-AF65-F5344CB8AC3E}">
        <p14:creationId xmlns:p14="http://schemas.microsoft.com/office/powerpoint/2010/main" val="2258987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305800" cy="685800"/>
          </a:xfrm>
        </p:spPr>
        <p:txBody>
          <a:bodyPr>
            <a:normAutofit fontScale="90000"/>
          </a:bodyPr>
          <a:lstStyle/>
          <a:p>
            <a:r>
              <a:rPr lang="en-US" sz="2800" dirty="0"/>
              <a:t>DOJ Agreement: Additional Language </a:t>
            </a:r>
            <a:r>
              <a:rPr lang="en-US" sz="2800" dirty="0" smtClean="0"/>
              <a:t>Access Requirements</a:t>
            </a:r>
            <a:endParaRPr lang="en-US" sz="2800" dirty="0"/>
          </a:p>
        </p:txBody>
      </p:sp>
      <p:sp>
        <p:nvSpPr>
          <p:cNvPr id="3" name="Content Placeholder 2"/>
          <p:cNvSpPr>
            <a:spLocks noGrp="1"/>
          </p:cNvSpPr>
          <p:nvPr>
            <p:ph idx="1"/>
          </p:nvPr>
        </p:nvSpPr>
        <p:spPr>
          <a:xfrm>
            <a:off x="609600" y="1676400"/>
            <a:ext cx="7620000" cy="4724400"/>
          </a:xfrm>
        </p:spPr>
        <p:txBody>
          <a:bodyPr>
            <a:normAutofit fontScale="85000" lnSpcReduction="20000"/>
          </a:bodyPr>
          <a:lstStyle/>
          <a:p>
            <a:pPr>
              <a:buFont typeface="Wingdings" panose="05000000000000000000" pitchFamily="2" charset="2"/>
              <a:buChar char="§"/>
            </a:pPr>
            <a:r>
              <a:rPr lang="en-US" dirty="0" smtClean="0"/>
              <a:t>Ensure </a:t>
            </a:r>
            <a:r>
              <a:rPr lang="en-US" dirty="0"/>
              <a:t>that the home page of </a:t>
            </a:r>
            <a:r>
              <a:rPr lang="en-US" dirty="0" smtClean="0"/>
              <a:t>the SCPD website </a:t>
            </a:r>
            <a:r>
              <a:rPr lang="en-US" dirty="0"/>
              <a:t>states, in at least Spanish, how to access language assistance services and Spanish translations of SCPD policies and other relevant </a:t>
            </a:r>
            <a:r>
              <a:rPr lang="en-US" dirty="0" smtClean="0"/>
              <a:t>information.</a:t>
            </a:r>
            <a:endParaRPr lang="en-US" dirty="0"/>
          </a:p>
          <a:p>
            <a:pPr>
              <a:buFont typeface="Wingdings" panose="05000000000000000000" pitchFamily="2" charset="2"/>
              <a:buChar char="§"/>
            </a:pPr>
            <a:endParaRPr lang="en-US" dirty="0"/>
          </a:p>
          <a:p>
            <a:pPr>
              <a:buFont typeface="Wingdings" panose="05000000000000000000" pitchFamily="2" charset="2"/>
              <a:buChar char="§"/>
            </a:pPr>
            <a:r>
              <a:rPr lang="en-US" dirty="0"/>
              <a:t>Maintain effective incentives for bilingual employees to become designated interpreters, including assignments, promotions, and other means available to the </a:t>
            </a:r>
            <a:r>
              <a:rPr lang="en-US" dirty="0" smtClean="0"/>
              <a:t>County.</a:t>
            </a:r>
          </a:p>
          <a:p>
            <a:pPr marL="68580" indent="0">
              <a:buNone/>
            </a:pPr>
            <a:endParaRPr lang="en-US" dirty="0" smtClean="0"/>
          </a:p>
          <a:p>
            <a:pPr>
              <a:buFont typeface="Wingdings" panose="05000000000000000000" pitchFamily="2" charset="2"/>
              <a:buChar char="§"/>
            </a:pPr>
            <a:r>
              <a:rPr lang="en-US" dirty="0"/>
              <a:t>Implement a process of consultation with representatives of the Latino community to develop and annually review: implementation of the Language Access Policy, including areas of possible collaboration to ensure its effectiveness accuracy and quality of SCPD language assistance services; and concerns, ideas, and strategies for ensuring language access. This process will be reviewed and approved by the United States prior to its implementation.</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6110777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153400" cy="1027664"/>
          </a:xfrm>
        </p:spPr>
        <p:txBody>
          <a:bodyPr>
            <a:normAutofit/>
          </a:bodyPr>
          <a:lstStyle/>
          <a:p>
            <a:r>
              <a:rPr lang="en-US" sz="2800" dirty="0"/>
              <a:t>DOJ Agreement: Additional Language </a:t>
            </a:r>
            <a:r>
              <a:rPr lang="en-US" sz="2800" dirty="0" smtClean="0"/>
              <a:t>Access Requirements</a:t>
            </a:r>
            <a:endParaRPr lang="en-US" sz="2800" dirty="0"/>
          </a:p>
        </p:txBody>
      </p:sp>
      <p:sp>
        <p:nvSpPr>
          <p:cNvPr id="3" name="Content Placeholder 2"/>
          <p:cNvSpPr>
            <a:spLocks noGrp="1"/>
          </p:cNvSpPr>
          <p:nvPr>
            <p:ph idx="1"/>
          </p:nvPr>
        </p:nvSpPr>
        <p:spPr>
          <a:xfrm>
            <a:off x="533400" y="1828800"/>
            <a:ext cx="8001000" cy="4572000"/>
          </a:xfrm>
        </p:spPr>
        <p:txBody>
          <a:bodyPr>
            <a:noAutofit/>
          </a:bodyPr>
          <a:lstStyle/>
          <a:p>
            <a:pPr marL="285750" indent="-285750">
              <a:lnSpc>
                <a:spcPct val="120000"/>
              </a:lnSpc>
              <a:spcBef>
                <a:spcPts val="0"/>
              </a:spcBef>
              <a:buFont typeface="Wingdings" panose="05000000000000000000" pitchFamily="2" charset="2"/>
              <a:buChar char="§"/>
            </a:pPr>
            <a:r>
              <a:rPr lang="en-US" sz="1600" dirty="0" smtClean="0"/>
              <a:t>Provide </a:t>
            </a:r>
            <a:r>
              <a:rPr lang="en-US" sz="1600" b="1" dirty="0"/>
              <a:t>at least four hours of training to all personnel on providing language assistance services to LEP individuals</a:t>
            </a:r>
            <a:r>
              <a:rPr lang="en-US" sz="1600" dirty="0"/>
              <a:t>. This training will include</a:t>
            </a:r>
            <a:r>
              <a:rPr lang="en-US" sz="1600" dirty="0" smtClean="0"/>
              <a:t>:</a:t>
            </a:r>
          </a:p>
          <a:p>
            <a:pPr marL="573088" indent="-6350">
              <a:lnSpc>
                <a:spcPct val="120000"/>
              </a:lnSpc>
              <a:spcBef>
                <a:spcPts val="0"/>
              </a:spcBef>
              <a:buNone/>
            </a:pPr>
            <a:r>
              <a:rPr lang="en-US" sz="1600" dirty="0" err="1" smtClean="0"/>
              <a:t>i</a:t>
            </a:r>
            <a:r>
              <a:rPr lang="en-US" sz="1600" dirty="0"/>
              <a:t>. SCPD’s LEP plan, policies, and procedures and the requirements of Title VI and this Agreement;</a:t>
            </a:r>
          </a:p>
          <a:p>
            <a:pPr marL="573088" indent="-6350">
              <a:lnSpc>
                <a:spcPct val="120000"/>
              </a:lnSpc>
              <a:spcBef>
                <a:spcPts val="0"/>
              </a:spcBef>
              <a:buNone/>
            </a:pPr>
            <a:r>
              <a:rPr lang="en-US" sz="1600" dirty="0"/>
              <a:t>ii. How to identify the non-English language and language assistance needs of an LEP individual during an in-person or telephone interaction;</a:t>
            </a:r>
          </a:p>
          <a:p>
            <a:pPr marL="573088" indent="-6350">
              <a:lnSpc>
                <a:spcPct val="120000"/>
              </a:lnSpc>
              <a:spcBef>
                <a:spcPts val="0"/>
              </a:spcBef>
              <a:buNone/>
            </a:pPr>
            <a:r>
              <a:rPr lang="en-US" sz="1600" dirty="0"/>
              <a:t>iii. How to access SCPD-authorized, telephonic and in-person interpreters;</a:t>
            </a:r>
          </a:p>
          <a:p>
            <a:pPr marL="573088" indent="-6350">
              <a:lnSpc>
                <a:spcPct val="120000"/>
              </a:lnSpc>
              <a:spcBef>
                <a:spcPts val="0"/>
              </a:spcBef>
              <a:buNone/>
            </a:pPr>
            <a:r>
              <a:rPr lang="en-US" sz="1600" dirty="0"/>
              <a:t>iv. How to work with interpreters in the field and assess interpreter quality;</a:t>
            </a:r>
          </a:p>
          <a:p>
            <a:pPr marL="573088" indent="-6350">
              <a:lnSpc>
                <a:spcPct val="120000"/>
              </a:lnSpc>
              <a:spcBef>
                <a:spcPts val="0"/>
              </a:spcBef>
              <a:buNone/>
            </a:pPr>
            <a:r>
              <a:rPr lang="en-US" sz="1600" dirty="0"/>
              <a:t>v. How to account for cultural diversity and language barriers in policing; and</a:t>
            </a:r>
          </a:p>
          <a:p>
            <a:pPr marL="573088" indent="-6350">
              <a:lnSpc>
                <a:spcPct val="120000"/>
              </a:lnSpc>
              <a:spcBef>
                <a:spcPts val="0"/>
              </a:spcBef>
              <a:buNone/>
            </a:pPr>
            <a:r>
              <a:rPr lang="en-US" sz="1600" dirty="0"/>
              <a:t>vi. Basic command terms and phrases in Spanish for officers assigned to patrol in areas with significant Spanish-speaking populations</a:t>
            </a:r>
            <a:r>
              <a:rPr lang="en-US" sz="1600" dirty="0" smtClean="0"/>
              <a:t>.</a:t>
            </a:r>
            <a:endParaRPr lang="en-US" sz="1600" dirty="0"/>
          </a:p>
        </p:txBody>
      </p:sp>
    </p:spTree>
    <p:extLst>
      <p:ext uri="{BB962C8B-B14F-4D97-AF65-F5344CB8AC3E}">
        <p14:creationId xmlns:p14="http://schemas.microsoft.com/office/powerpoint/2010/main" val="1972423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90600"/>
            <a:ext cx="8077200" cy="1029736"/>
          </a:xfrm>
        </p:spPr>
        <p:txBody>
          <a:bodyPr>
            <a:normAutofit/>
          </a:bodyPr>
          <a:lstStyle/>
          <a:p>
            <a:r>
              <a:rPr lang="en-US" sz="2800" dirty="0"/>
              <a:t>DOJ Agreement: Additional Language </a:t>
            </a:r>
            <a:r>
              <a:rPr lang="en-US" sz="2800" dirty="0" smtClean="0"/>
              <a:t>Access Requirements</a:t>
            </a:r>
            <a:endParaRPr lang="en-US" sz="2800" dirty="0"/>
          </a:p>
        </p:txBody>
      </p:sp>
      <p:sp>
        <p:nvSpPr>
          <p:cNvPr id="3" name="Content Placeholder 2"/>
          <p:cNvSpPr>
            <a:spLocks noGrp="1"/>
          </p:cNvSpPr>
          <p:nvPr>
            <p:ph idx="1"/>
          </p:nvPr>
        </p:nvSpPr>
        <p:spPr>
          <a:xfrm>
            <a:off x="533400" y="2286000"/>
            <a:ext cx="8229600" cy="3962400"/>
          </a:xfrm>
        </p:spPr>
        <p:txBody>
          <a:bodyPr>
            <a:normAutofit/>
          </a:bodyPr>
          <a:lstStyle/>
          <a:p>
            <a:pPr>
              <a:buFont typeface="Wingdings" panose="05000000000000000000" pitchFamily="2" charset="2"/>
              <a:buChar char="§"/>
            </a:pPr>
            <a:r>
              <a:rPr lang="en-US" dirty="0" smtClean="0"/>
              <a:t>Conduct </a:t>
            </a:r>
            <a:r>
              <a:rPr lang="en-US" dirty="0"/>
              <a:t>a satisfaction survey of representatives from the Latino community regarding SCPD’s LEP efforts. </a:t>
            </a:r>
            <a:endParaRPr lang="en-US" dirty="0" smtClean="0"/>
          </a:p>
          <a:p>
            <a:pPr>
              <a:buFont typeface="Wingdings" panose="05000000000000000000" pitchFamily="2" charset="2"/>
              <a:buChar char="§"/>
            </a:pPr>
            <a:r>
              <a:rPr lang="en-US" dirty="0" smtClean="0"/>
              <a:t>SCPD </a:t>
            </a:r>
            <a:r>
              <a:rPr lang="en-US" dirty="0"/>
              <a:t>will partner with local Latino advocacy groups in order to conduct the survey. </a:t>
            </a:r>
            <a:endParaRPr lang="en-US" dirty="0" smtClean="0"/>
          </a:p>
          <a:p>
            <a:pPr>
              <a:buFont typeface="Wingdings" panose="05000000000000000000" pitchFamily="2" charset="2"/>
              <a:buChar char="§"/>
            </a:pPr>
            <a:r>
              <a:rPr lang="en-US" dirty="0" smtClean="0"/>
              <a:t>SCPD </a:t>
            </a:r>
            <a:r>
              <a:rPr lang="en-US" dirty="0"/>
              <a:t>will produce a report analyzing the results of each survey and detailing what measures, if any, SCPD will take as a result of the analysis. </a:t>
            </a:r>
          </a:p>
        </p:txBody>
      </p:sp>
    </p:spTree>
    <p:extLst>
      <p:ext uri="{BB962C8B-B14F-4D97-AF65-F5344CB8AC3E}">
        <p14:creationId xmlns:p14="http://schemas.microsoft.com/office/powerpoint/2010/main" val="3146604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2065</TotalTime>
  <Words>1620</Words>
  <Application>Microsoft Office PowerPoint</Application>
  <PresentationFormat>On-screen Show (4:3)</PresentationFormat>
  <Paragraphs>138</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Austin</vt:lpstr>
      <vt:lpstr>LILAC: Working for Justice in Policing Practices and Policies</vt:lpstr>
      <vt:lpstr>DOJ Supervision Timeline</vt:lpstr>
      <vt:lpstr>Technical Assistance Letter (“TAL”): Problems Identified in Suffolk County</vt:lpstr>
      <vt:lpstr>TAL Problems Identified</vt:lpstr>
      <vt:lpstr>DOJ Agreement:  Language Access Plan </vt:lpstr>
      <vt:lpstr>DOJ Agreement:  Language Access Plan</vt:lpstr>
      <vt:lpstr>DOJ Agreement: Additional Language Access Requirements</vt:lpstr>
      <vt:lpstr>DOJ Agreement: Additional Language Access Requirements</vt:lpstr>
      <vt:lpstr>DOJ Agreement: Additional Language Access Requirements</vt:lpstr>
      <vt:lpstr>January 2015 Compliance Report</vt:lpstr>
      <vt:lpstr>January 2015 Compliance Report</vt:lpstr>
      <vt:lpstr>Aug. 1, 2015: Third Compliance Report</vt:lpstr>
      <vt:lpstr>PowerPoint Presentation</vt:lpstr>
      <vt:lpstr>PowerPoint Presentation</vt:lpstr>
      <vt:lpstr>Know your rights!</vt:lpstr>
      <vt:lpstr>How to Improve Language Access: Test and Report Back</vt:lpstr>
      <vt:lpstr>Further Reading: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Voter Identification: Making your Voice Heard</dc:title>
  <dc:creator>Nancy M. Trasande</dc:creator>
  <cp:lastModifiedBy>Mabel Rodriguez</cp:lastModifiedBy>
  <cp:revision>137</cp:revision>
  <cp:lastPrinted>2015-12-04T00:01:35Z</cp:lastPrinted>
  <dcterms:created xsi:type="dcterms:W3CDTF">2012-09-11T22:15:40Z</dcterms:created>
  <dcterms:modified xsi:type="dcterms:W3CDTF">2016-02-17T15:50:02Z</dcterms:modified>
</cp:coreProperties>
</file>