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7" r:id="rId2"/>
  </p:sldMasterIdLst>
  <p:notesMasterIdLst>
    <p:notesMasterId r:id="rId11"/>
  </p:notesMasterIdLst>
  <p:sldIdLst>
    <p:sldId id="263" r:id="rId3"/>
    <p:sldId id="264" r:id="rId4"/>
    <p:sldId id="272" r:id="rId5"/>
    <p:sldId id="273" r:id="rId6"/>
    <p:sldId id="274" r:id="rId7"/>
    <p:sldId id="275" r:id="rId8"/>
    <p:sldId id="280" r:id="rId9"/>
    <p:sldId id="281" r:id="rId10"/>
  </p:sldIdLst>
  <p:sldSz cx="9144000" cy="5143500" type="screen16x9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2" roundtripDataSignature="AMtx7mhCjRmcQkkKdCh6JlWuNqud9F4ku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1" d="100"/>
          <a:sy n="141" d="100"/>
        </p:scale>
        <p:origin x="6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32" Type="http://customschemas.google.com/relationships/presentationmetadata" Target="metadata"/><Relationship Id="rId5" Type="http://schemas.openxmlformats.org/officeDocument/2006/relationships/slide" Target="slides/slide3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91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93150" rIns="93150" bIns="93150" anchor="t" anchorCtr="0"/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386057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8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50" tIns="93150" rIns="93150" bIns="931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91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78011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9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50" tIns="93150" rIns="93150" bIns="931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91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07622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4" name="Google Shape;234;p17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93150" rIns="93150" bIns="931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3517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8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93150" rIns="93150" bIns="931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39" name="Google Shape;239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91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284985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5" name="Google Shape;245;p19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93150" rIns="93150" bIns="931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729210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0" name="Google Shape;250;p20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93150" rIns="93150" bIns="93150" anchor="t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789649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25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50" tIns="93150" rIns="93150" bIns="931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9" name="Google Shape;279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91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79039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6" name="Google Shape;286;p26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93150" rIns="93150" bIns="931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29551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9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9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2" name="Google Shape;22;p29"/>
          <p:cNvPicPr preferRelativeResize="0"/>
          <p:nvPr/>
        </p:nvPicPr>
        <p:blipFill rotWithShape="1">
          <a:blip r:embed="rId2">
            <a:alphaModFix amt="20000"/>
          </a:blip>
          <a:srcRect/>
          <a:stretch/>
        </p:blipFill>
        <p:spPr>
          <a:xfrm>
            <a:off x="2481263" y="419100"/>
            <a:ext cx="4181475" cy="4305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9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name="adj" fmla="val 50000"/>
            </a:avLst>
          </a:prstGeom>
          <a:solidFill>
            <a:srgbClr val="E3193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39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rgbClr val="E3193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39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2" name="Google Shape;72;p39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3" name="Google Shape;73;p3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74" name="Google Shape;74;p39"/>
          <p:cNvPicPr preferRelativeResize="0"/>
          <p:nvPr/>
        </p:nvPicPr>
        <p:blipFill rotWithShape="1">
          <a:blip r:embed="rId2">
            <a:alphaModFix amt="20000"/>
          </a:blip>
          <a:srcRect/>
          <a:stretch/>
        </p:blipFill>
        <p:spPr>
          <a:xfrm>
            <a:off x="2481263" y="419100"/>
            <a:ext cx="4181475" cy="430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5" y="4481650"/>
            <a:ext cx="1654601" cy="661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40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79" name="Google Shape;79;p40"/>
          <p:cNvPicPr preferRelativeResize="0"/>
          <p:nvPr/>
        </p:nvPicPr>
        <p:blipFill rotWithShape="1">
          <a:blip r:embed="rId2">
            <a:alphaModFix amt="20000"/>
          </a:blip>
          <a:srcRect/>
          <a:stretch/>
        </p:blipFill>
        <p:spPr>
          <a:xfrm>
            <a:off x="2481263" y="419100"/>
            <a:ext cx="4181475" cy="4305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" name="Google Shape;81;p41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82" name="Google Shape;82;p41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83" name="Google Shape;83;p41"/>
          <p:cNvSpPr txBox="1">
            <a:spLocks noGrp="1"/>
          </p:cNvSpPr>
          <p:nvPr>
            <p:ph type="body" idx="1"/>
          </p:nvPr>
        </p:nvSpPr>
        <p:spPr>
          <a:xfrm>
            <a:off x="311700" y="1618204"/>
            <a:ext cx="2808000" cy="295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84" name="Google Shape;84;p4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85" name="Google Shape;85;p41"/>
          <p:cNvPicPr preferRelativeResize="0"/>
          <p:nvPr/>
        </p:nvPicPr>
        <p:blipFill rotWithShape="1">
          <a:blip r:embed="rId2">
            <a:alphaModFix amt="20000"/>
          </a:blip>
          <a:srcRect/>
          <a:stretch/>
        </p:blipFill>
        <p:spPr>
          <a:xfrm>
            <a:off x="2481263" y="419100"/>
            <a:ext cx="4181475" cy="4305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bg>
      <p:bgPr>
        <a:solidFill>
          <a:srgbClr val="E31937"/>
        </a:soli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42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8" name="Google Shape;88;p42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w="19050" cap="flat" cmpd="sng">
            <a:solidFill>
              <a:srgbClr val="E31937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89" name="Google Shape;89;p42"/>
          <p:cNvSpPr txBox="1">
            <a:spLocks noGrp="1"/>
          </p:cNvSpPr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90" name="Google Shape;90;p42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91" name="Google Shape;91;p42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2" name="Google Shape;92;p4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93" name="Google Shape;93;p42"/>
          <p:cNvPicPr preferRelativeResize="0"/>
          <p:nvPr/>
        </p:nvPicPr>
        <p:blipFill rotWithShape="1">
          <a:blip r:embed="rId2">
            <a:alphaModFix amt="20000"/>
          </a:blip>
          <a:srcRect/>
          <a:stretch/>
        </p:blipFill>
        <p:spPr>
          <a:xfrm>
            <a:off x="6161647" y="2039500"/>
            <a:ext cx="3019876" cy="3109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3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6" name="Google Shape;96;p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97" name="Google Shape;97;p43"/>
          <p:cNvPicPr preferRelativeResize="0"/>
          <p:nvPr/>
        </p:nvPicPr>
        <p:blipFill rotWithShape="1">
          <a:blip r:embed="rId2">
            <a:alphaModFix amt="20000"/>
          </a:blip>
          <a:srcRect/>
          <a:stretch/>
        </p:blipFill>
        <p:spPr>
          <a:xfrm>
            <a:off x="2481263" y="419100"/>
            <a:ext cx="4181475" cy="4305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00" name="Google Shape;100;p44"/>
          <p:cNvPicPr preferRelativeResize="0"/>
          <p:nvPr/>
        </p:nvPicPr>
        <p:blipFill rotWithShape="1">
          <a:blip r:embed="rId2">
            <a:alphaModFix amt="20000"/>
          </a:blip>
          <a:srcRect/>
          <a:stretch/>
        </p:blipFill>
        <p:spPr>
          <a:xfrm>
            <a:off x="2481263" y="419100"/>
            <a:ext cx="4181475" cy="4305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3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rgbClr val="E3193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33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3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7" name="Google Shape;27;p33"/>
          <p:cNvPicPr preferRelativeResize="0"/>
          <p:nvPr/>
        </p:nvPicPr>
        <p:blipFill rotWithShape="1">
          <a:blip r:embed="rId2">
            <a:alphaModFix amt="20000"/>
          </a:blip>
          <a:srcRect/>
          <a:stretch/>
        </p:blipFill>
        <p:spPr>
          <a:xfrm>
            <a:off x="2481263" y="419100"/>
            <a:ext cx="4181475" cy="4305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1" name="Google Shape;31;p34"/>
          <p:cNvPicPr preferRelativeResize="0"/>
          <p:nvPr/>
        </p:nvPicPr>
        <p:blipFill rotWithShape="1">
          <a:blip r:embed="rId2">
            <a:alphaModFix amt="20000"/>
          </a:blip>
          <a:srcRect/>
          <a:stretch/>
        </p:blipFill>
        <p:spPr>
          <a:xfrm>
            <a:off x="2481263" y="419100"/>
            <a:ext cx="4181475" cy="4305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Google Shape;33;p35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34" name="Google Shape;34;p35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5" name="Google Shape;35;p35"/>
          <p:cNvSpPr txBox="1">
            <a:spLocks noGrp="1"/>
          </p:cNvSpPr>
          <p:nvPr>
            <p:ph type="body" idx="1"/>
          </p:nvPr>
        </p:nvSpPr>
        <p:spPr>
          <a:xfrm>
            <a:off x="311700" y="1618204"/>
            <a:ext cx="2808000" cy="295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6" name="Google Shape;36;p3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7" name="Google Shape;37;p35"/>
          <p:cNvPicPr preferRelativeResize="0"/>
          <p:nvPr/>
        </p:nvPicPr>
        <p:blipFill rotWithShape="1">
          <a:blip r:embed="rId2">
            <a:alphaModFix amt="20000"/>
          </a:blip>
          <a:srcRect/>
          <a:stretch/>
        </p:blipFill>
        <p:spPr>
          <a:xfrm>
            <a:off x="2481263" y="419100"/>
            <a:ext cx="4181475" cy="4305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rgbClr val="E31937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36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0" name="Google Shape;40;p36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w="19050" cap="flat" cmpd="sng">
            <a:solidFill>
              <a:srgbClr val="E31937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41" name="Google Shape;41;p36"/>
          <p:cNvSpPr txBox="1">
            <a:spLocks noGrp="1"/>
          </p:cNvSpPr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36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3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4" name="Google Shape;44;p3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45" name="Google Shape;45;p36"/>
          <p:cNvPicPr preferRelativeResize="0"/>
          <p:nvPr/>
        </p:nvPicPr>
        <p:blipFill rotWithShape="1">
          <a:blip r:embed="rId2">
            <a:alphaModFix amt="20000"/>
          </a:blip>
          <a:srcRect/>
          <a:stretch/>
        </p:blipFill>
        <p:spPr>
          <a:xfrm>
            <a:off x="6161647" y="2039500"/>
            <a:ext cx="3019876" cy="3109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37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48" name="Google Shape;48;p3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49" name="Google Shape;49;p37"/>
          <p:cNvPicPr preferRelativeResize="0"/>
          <p:nvPr/>
        </p:nvPicPr>
        <p:blipFill rotWithShape="1">
          <a:blip r:embed="rId2">
            <a:alphaModFix amt="20000"/>
          </a:blip>
          <a:srcRect/>
          <a:stretch/>
        </p:blipFill>
        <p:spPr>
          <a:xfrm>
            <a:off x="2481263" y="419100"/>
            <a:ext cx="4181475" cy="4305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52" name="Google Shape;52;p38"/>
          <p:cNvPicPr preferRelativeResize="0"/>
          <p:nvPr/>
        </p:nvPicPr>
        <p:blipFill rotWithShape="1">
          <a:blip r:embed="rId2">
            <a:alphaModFix amt="20000"/>
          </a:blip>
          <a:srcRect/>
          <a:stretch/>
        </p:blipFill>
        <p:spPr>
          <a:xfrm>
            <a:off x="2481263" y="419100"/>
            <a:ext cx="4181475" cy="4305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1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rgbClr val="E3193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31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1" name="Google Shape;61;p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62" name="Google Shape;62;p31"/>
          <p:cNvPicPr preferRelativeResize="0"/>
          <p:nvPr/>
        </p:nvPicPr>
        <p:blipFill rotWithShape="1">
          <a:blip r:embed="rId2">
            <a:alphaModFix amt="20000"/>
          </a:blip>
          <a:srcRect/>
          <a:stretch/>
        </p:blipFill>
        <p:spPr>
          <a:xfrm>
            <a:off x="2481263" y="419100"/>
            <a:ext cx="4181475" cy="4305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2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32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6" name="Google Shape;66;p3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67" name="Google Shape;67;p32"/>
          <p:cNvPicPr preferRelativeResize="0"/>
          <p:nvPr/>
        </p:nvPicPr>
        <p:blipFill rotWithShape="1">
          <a:blip r:embed="rId2">
            <a:alphaModFix amt="20000"/>
          </a:blip>
          <a:srcRect/>
          <a:stretch/>
        </p:blipFill>
        <p:spPr>
          <a:xfrm>
            <a:off x="2481263" y="419100"/>
            <a:ext cx="4181475" cy="4305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dern-writer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7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Helvetica Neue"/>
              <a:buNone/>
              <a:defRPr sz="3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27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Helvetica Neue"/>
              <a:buChar char="●"/>
              <a:defRPr sz="18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Helvetica Neue"/>
              <a:buChar char="○"/>
              <a:defRPr sz="14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Helvetica Neue"/>
              <a:buChar char="■"/>
              <a:defRPr sz="14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Helvetica Neue"/>
              <a:buChar char="●"/>
              <a:defRPr sz="14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Helvetica Neue"/>
              <a:buChar char="○"/>
              <a:defRPr sz="14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Helvetica Neue"/>
              <a:buChar char="■"/>
              <a:defRPr sz="14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Helvetica Neue"/>
              <a:buChar char="●"/>
              <a:defRPr sz="14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Helvetica Neue"/>
              <a:buChar char="○"/>
              <a:defRPr sz="14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9" name="Google Shape;9;p2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5" y="4481650"/>
            <a:ext cx="1654601" cy="66185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0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Helvetica Neue"/>
              <a:buNone/>
              <a:defRPr sz="3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55" name="Google Shape;55;p30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Helvetica Neue"/>
              <a:buChar char="●"/>
              <a:defRPr sz="18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Helvetica Neue"/>
              <a:buChar char="○"/>
              <a:defRPr sz="14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Helvetica Neue"/>
              <a:buChar char="■"/>
              <a:defRPr sz="14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Helvetica Neue"/>
              <a:buChar char="●"/>
              <a:defRPr sz="14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Helvetica Neue"/>
              <a:buChar char="○"/>
              <a:defRPr sz="14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Helvetica Neue"/>
              <a:buChar char="■"/>
              <a:defRPr sz="14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Helvetica Neue"/>
              <a:buChar char="●"/>
              <a:defRPr sz="14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Helvetica Neue"/>
              <a:buChar char="○"/>
              <a:defRPr sz="14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56" name="Google Shape;56;p3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57" name="Google Shape;57;p3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25" y="4481650"/>
            <a:ext cx="1654601" cy="66185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verage4all.info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verage4all.info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hyperlink" Target="http://www.nyic.org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8"/>
          <p:cNvSpPr txBox="1">
            <a:spLocks noGrp="1"/>
          </p:cNvSpPr>
          <p:nvPr>
            <p:ph type="title"/>
          </p:nvPr>
        </p:nvSpPr>
        <p:spPr>
          <a:xfrm>
            <a:off x="311700" y="165332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 b="1"/>
              <a:t>#Coverage4All</a:t>
            </a:r>
            <a:endParaRPr b="1"/>
          </a:p>
        </p:txBody>
      </p:sp>
      <p:sp>
        <p:nvSpPr>
          <p:cNvPr id="168" name="Google Shape;168;p8"/>
          <p:cNvSpPr txBox="1">
            <a:spLocks noGrp="1"/>
          </p:cNvSpPr>
          <p:nvPr>
            <p:ph type="body" idx="1"/>
          </p:nvPr>
        </p:nvSpPr>
        <p:spPr>
          <a:xfrm>
            <a:off x="311700" y="1125603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A campaign to expand coverage to all low-income New Yorkers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Coalition of community members, community organizations, health care providers, legal service providers, and labor, immigrant, and health care consumer advocates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Goal is to create a statewide health insurance product for 400,000 New Yorkers who are excluded from coverage because of their immigration status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A campaign of Health Care for All New York (HCFANY), #Coverage4All is led by Make the Road New York and the New York Immigration Coalition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u="sng">
                <a:solidFill>
                  <a:schemeClr val="hlink"/>
                </a:solidFill>
                <a:hlinkClick r:id="rId3"/>
              </a:rPr>
              <a:t>www.coverage4all.info</a:t>
            </a:r>
            <a:r>
              <a:rPr lang="en-US"/>
              <a:t> </a:t>
            </a:r>
            <a:endParaRPr/>
          </a:p>
        </p:txBody>
      </p:sp>
      <p:pic>
        <p:nvPicPr>
          <p:cNvPr id="169" name="Google Shape;169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24620" y="272575"/>
            <a:ext cx="1151207" cy="12525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9"/>
          <p:cNvSpPr txBox="1">
            <a:spLocks noGrp="1"/>
          </p:cNvSpPr>
          <p:nvPr>
            <p:ph type="title"/>
          </p:nvPr>
        </p:nvSpPr>
        <p:spPr>
          <a:xfrm>
            <a:off x="311700" y="165332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 b="1"/>
              <a:t>Coverage 4 All Policy Objectives</a:t>
            </a:r>
            <a:endParaRPr b="1"/>
          </a:p>
        </p:txBody>
      </p:sp>
      <p:sp>
        <p:nvSpPr>
          <p:cNvPr id="175" name="Google Shape;175;p9"/>
          <p:cNvSpPr txBox="1">
            <a:spLocks noGrp="1"/>
          </p:cNvSpPr>
          <p:nvPr>
            <p:ph type="body" idx="1"/>
          </p:nvPr>
        </p:nvSpPr>
        <p:spPr>
          <a:xfrm>
            <a:off x="311700" y="898832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Affirm continuing Medicaid eligibility for DACA recipients with expired DACA/EADs </a:t>
            </a:r>
            <a:r>
              <a:rPr lang="en-US" b="1">
                <a:solidFill>
                  <a:srgbClr val="00B050"/>
                </a:solidFill>
              </a:rPr>
              <a:t>✔</a:t>
            </a:r>
            <a:endParaRPr/>
          </a:p>
          <a:p>
            <a: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Protect coverage for TPS holders</a:t>
            </a:r>
            <a:endParaRPr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 b="1"/>
              <a:t>A3316/S1809</a:t>
            </a:r>
            <a:endParaRPr b="1"/>
          </a:p>
          <a:p>
            <a: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Expand coverage to currently uninsured</a:t>
            </a:r>
            <a:endParaRPr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State-financed option for all low-income people regardless of immigration status; eliminate status-based restrictions on health insurance eligibility (</a:t>
            </a:r>
            <a:r>
              <a:rPr lang="en-US" b="1"/>
              <a:t>A5974/S3900</a:t>
            </a:r>
            <a:r>
              <a:rPr lang="en-US"/>
              <a:t>)</a:t>
            </a:r>
            <a:endParaRPr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New York Health Act</a:t>
            </a:r>
            <a:endParaRPr/>
          </a:p>
          <a:p>
            <a: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  <p:pic>
        <p:nvPicPr>
          <p:cNvPr id="176" name="Google Shape;176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98950" y="3482444"/>
            <a:ext cx="1152244" cy="12497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7"/>
          <p:cNvSpPr txBox="1">
            <a:spLocks noGrp="1"/>
          </p:cNvSpPr>
          <p:nvPr>
            <p:ph type="title"/>
          </p:nvPr>
        </p:nvSpPr>
        <p:spPr>
          <a:xfrm>
            <a:off x="409369" y="1753967"/>
            <a:ext cx="8282400" cy="1639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en-US" sz="4000"/>
              <a:t>Other Proposed and Threatened Changes through  Rulemaking</a:t>
            </a:r>
            <a:endParaRPr sz="4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8"/>
          <p:cNvSpPr txBox="1">
            <a:spLocks noGrp="1"/>
          </p:cNvSpPr>
          <p:nvPr>
            <p:ph type="title"/>
          </p:nvPr>
        </p:nvSpPr>
        <p:spPr>
          <a:xfrm>
            <a:off x="311700" y="162526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 b="1"/>
              <a:t>Proposed Fee Waiver Changes</a:t>
            </a:r>
            <a:endParaRPr b="1"/>
          </a:p>
        </p:txBody>
      </p:sp>
      <p:sp>
        <p:nvSpPr>
          <p:cNvPr id="242" name="Google Shape;242;p18"/>
          <p:cNvSpPr txBox="1">
            <a:spLocks noGrp="1"/>
          </p:cNvSpPr>
          <p:nvPr>
            <p:ph type="body" idx="1"/>
          </p:nvPr>
        </p:nvSpPr>
        <p:spPr>
          <a:xfrm>
            <a:off x="311700" y="896026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In September 2018, USCIS proposed to revise the Form I-912, Request for Fee Waiver, to remove the receipt of means-tested benefits from the eligibility criteria.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Application for citizenship now costs a total of $725, and a request for a green card is $1,225.</a:t>
            </a:r>
            <a:endParaRPr/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Helvetica Neue"/>
              <a:buChar char="●"/>
            </a:pPr>
            <a:r>
              <a:rPr lang="en-US"/>
              <a:t>Creates a more complicated and burdensome process for low-income immigrants requesting a fee waiver </a:t>
            </a:r>
            <a:endParaRPr/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Public comment period ended May 6, 2019</a:t>
            </a:r>
            <a:endParaRPr/>
          </a:p>
          <a:p>
            <a: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9"/>
          <p:cNvSpPr txBox="1">
            <a:spLocks noGrp="1"/>
          </p:cNvSpPr>
          <p:nvPr>
            <p:ph type="title"/>
          </p:nvPr>
        </p:nvSpPr>
        <p:spPr>
          <a:xfrm>
            <a:off x="409369" y="1753967"/>
            <a:ext cx="8282400" cy="163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en-US" sz="4000"/>
              <a:t>HUD Proposed Rule on Verification of Eligible Status</a:t>
            </a:r>
            <a:endParaRPr sz="4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0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 b="1"/>
              <a:t>HUD verification of eligible status</a:t>
            </a:r>
            <a:endParaRPr/>
          </a:p>
        </p:txBody>
      </p:sp>
      <p:sp>
        <p:nvSpPr>
          <p:cNvPr id="253" name="Google Shape;253;p20"/>
          <p:cNvSpPr txBox="1">
            <a:spLocks noGrp="1"/>
          </p:cNvSpPr>
          <p:nvPr>
            <p:ph type="body" idx="1"/>
          </p:nvPr>
        </p:nvSpPr>
        <p:spPr>
          <a:xfrm>
            <a:off x="109728" y="1223873"/>
            <a:ext cx="7732166" cy="30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On May 9, 2019, HUD issued a proposed rule in the Federal Register that would make it impossible for mixed-status families to participate in HUD programs.</a:t>
            </a:r>
            <a:endParaRPr/>
          </a:p>
          <a:p>
            <a: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Currently only U.S. citizens, permanent residents and some other qualifying statuses can be eligible for Section 8 or public housing, but mixed-status families can live together as long as household members without eligible status sign a form that says they are “not contending eligibility for the program.”</a:t>
            </a:r>
            <a:endParaRPr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25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 b="1"/>
              <a:t>Get involved!</a:t>
            </a:r>
            <a:endParaRPr b="1"/>
          </a:p>
        </p:txBody>
      </p:sp>
      <p:sp>
        <p:nvSpPr>
          <p:cNvPr id="282" name="Google Shape;282;p25"/>
          <p:cNvSpPr txBox="1">
            <a:spLocks noGrp="1"/>
          </p:cNvSpPr>
          <p:nvPr>
            <p:ph type="body" idx="1"/>
          </p:nvPr>
        </p:nvSpPr>
        <p:spPr>
          <a:xfrm>
            <a:off x="311700" y="1406482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u="sng">
                <a:solidFill>
                  <a:schemeClr val="hlink"/>
                </a:solidFill>
                <a:hlinkClick r:id="rId3"/>
              </a:rPr>
              <a:t>www.coverage4all.info</a:t>
            </a:r>
            <a:r>
              <a:rPr lang="en-US"/>
              <a:t> </a:t>
            </a:r>
            <a:endParaRPr u="sng">
              <a:solidFill>
                <a:schemeClr val="hlink"/>
              </a:solidFill>
              <a:hlinkClick r:id="rId4"/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Sign up to the campaign’s listserv</a:t>
            </a:r>
            <a:endParaRPr/>
          </a:p>
          <a:p>
            <a:pPr marL="91440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Learn about opportunities for action</a:t>
            </a:r>
            <a:endParaRPr/>
          </a:p>
          <a:p>
            <a:pPr marL="91440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Organize a #Coverage4All event</a:t>
            </a:r>
            <a:endParaRPr/>
          </a:p>
          <a:p>
            <a:pPr marL="91440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Ask municipal governments to endorse the campaign through resolutions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u="sng">
                <a:solidFill>
                  <a:schemeClr val="hlink"/>
                </a:solidFill>
                <a:hlinkClick r:id="rId4"/>
              </a:rPr>
              <a:t>www.nyic.org</a:t>
            </a:r>
            <a:endParaRPr/>
          </a:p>
          <a:p>
            <a:pPr marL="91440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General updates from the NYIC</a:t>
            </a:r>
            <a:endParaRPr/>
          </a:p>
          <a:p>
            <a:pPr marL="91440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pic>
        <p:nvPicPr>
          <p:cNvPr id="283" name="Google Shape;283;p2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349168" y="1605153"/>
            <a:ext cx="1152244" cy="12497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26"/>
          <p:cNvSpPr txBox="1">
            <a:spLocks noGrp="1"/>
          </p:cNvSpPr>
          <p:nvPr>
            <p:ph type="title"/>
          </p:nvPr>
        </p:nvSpPr>
        <p:spPr>
          <a:xfrm>
            <a:off x="409369" y="1753967"/>
            <a:ext cx="8282400" cy="1639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en-US" sz="2400" dirty="0" smtClean="0"/>
              <a:t>Claudia Calhoon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212-627-2227 ext. </a:t>
            </a:r>
            <a:r>
              <a:rPr lang="en-US" sz="2400" dirty="0" smtClean="0"/>
              <a:t>249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THANK YOU!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ern 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dern 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357</Words>
  <Application>Microsoft Office PowerPoint</Application>
  <PresentationFormat>On-screen Show (16:9)</PresentationFormat>
  <Paragraphs>35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Helvetica Neue</vt:lpstr>
      <vt:lpstr>Oswald</vt:lpstr>
      <vt:lpstr>Source Code Pro</vt:lpstr>
      <vt:lpstr>Modern Writer</vt:lpstr>
      <vt:lpstr>1_Modern Writer</vt:lpstr>
      <vt:lpstr>#Coverage4All</vt:lpstr>
      <vt:lpstr>Coverage 4 All Policy Objectives</vt:lpstr>
      <vt:lpstr>Other Proposed and Threatened Changes through  Rulemaking</vt:lpstr>
      <vt:lpstr>Proposed Fee Waiver Changes</vt:lpstr>
      <vt:lpstr>HUD Proposed Rule on Verification of Eligible Status</vt:lpstr>
      <vt:lpstr>HUD verification of eligible status</vt:lpstr>
      <vt:lpstr>Get involved!</vt:lpstr>
      <vt:lpstr>Claudia Calhoon 212-627-2227 ext. 249 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Issues in  Immigration Policy   and Advocacy</dc:title>
  <dc:creator>Claudia Calhoon</dc:creator>
  <cp:lastModifiedBy>Claudia Calhoon</cp:lastModifiedBy>
  <cp:revision>2</cp:revision>
  <dcterms:modified xsi:type="dcterms:W3CDTF">2019-06-12T17:26:23Z</dcterms:modified>
</cp:coreProperties>
</file>