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276" r:id="rId2"/>
    <p:sldId id="277" r:id="rId3"/>
    <p:sldId id="256" r:id="rId4"/>
    <p:sldId id="258" r:id="rId5"/>
    <p:sldId id="261" r:id="rId6"/>
    <p:sldId id="275" r:id="rId7"/>
    <p:sldId id="278" r:id="rId8"/>
    <p:sldId id="279" r:id="rId9"/>
    <p:sldId id="263" r:id="rId10"/>
    <p:sldId id="265" r:id="rId11"/>
    <p:sldId id="284" r:id="rId12"/>
    <p:sldId id="266" r:id="rId13"/>
    <p:sldId id="281" r:id="rId14"/>
    <p:sldId id="267" r:id="rId15"/>
    <p:sldId id="282" r:id="rId16"/>
    <p:sldId id="268" r:id="rId17"/>
    <p:sldId id="269" r:id="rId18"/>
    <p:sldId id="270" r:id="rId19"/>
    <p:sldId id="271" r:id="rId20"/>
    <p:sldId id="272" r:id="rId21"/>
    <p:sldId id="273" r:id="rId22"/>
    <p:sldId id="285"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77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EA6B5-0D05-4E3A-8008-84343434DA4B}" type="datetimeFigureOut">
              <a:rPr lang="en-US" smtClean="0"/>
              <a:t>11/6/2014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77AC5-16A6-4B2F-A804-13534B57841C}" type="slidenum">
              <a:rPr lang="en-US" smtClean="0"/>
              <a:t>‹#›</a:t>
            </a:fld>
            <a:endParaRPr lang="en-US"/>
          </a:p>
        </p:txBody>
      </p:sp>
    </p:spTree>
    <p:extLst>
      <p:ext uri="{BB962C8B-B14F-4D97-AF65-F5344CB8AC3E}">
        <p14:creationId xmlns:p14="http://schemas.microsoft.com/office/powerpoint/2010/main" val="1945703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7C8BE-588E-4CB5-9C81-537BD3623D34}" type="slidenum">
              <a:rPr lang="en-US" altLang="en-US"/>
              <a:pPr/>
              <a:t>9</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177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CF40C-11B8-41B2-9591-51C748EA8892}" type="slidenum">
              <a:rPr lang="en-US" altLang="en-US"/>
              <a:pPr/>
              <a:t>21</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10270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D4936-E4D0-4A5C-85D1-90969D1CC213}" type="slidenum">
              <a:rPr lang="en-US" altLang="en-US"/>
              <a:pPr/>
              <a:t>23</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3370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07C8A-39E0-4813-A90A-4AA690A8612B}" type="slidenum">
              <a:rPr lang="en-US" altLang="en-US"/>
              <a:pPr/>
              <a:t>10</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684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6344C-E30A-467D-82B2-E6BA8FD66D75}" type="slidenum">
              <a:rPr lang="en-US" altLang="en-US"/>
              <a:pPr/>
              <a:t>12</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6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9A0C2-1998-4E7E-B363-F715C1C09B6E}" type="slidenum">
              <a:rPr lang="en-US" altLang="en-US"/>
              <a:pPr/>
              <a:t>14</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5825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C5C8B-612D-43DC-8A10-2840BCF9D25D}" type="slidenum">
              <a:rPr lang="en-US" altLang="en-US"/>
              <a:pPr/>
              <a:t>16</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214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6CE59-694E-435D-B619-73D3E6604C28}" type="slidenum">
              <a:rPr lang="en-US" altLang="en-US"/>
              <a:pPr/>
              <a:t>17</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3964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DBF24-90A3-43F7-8363-7702697028BD}" type="slidenum">
              <a:rPr lang="en-US" altLang="en-US"/>
              <a:pPr/>
              <a:t>18</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174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6E58E-09F6-4BB3-887C-267AC98A97F2}" type="slidenum">
              <a:rPr lang="en-US" altLang="en-US"/>
              <a:pPr/>
              <a:t>19</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894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34310-71A8-44C7-9EA3-48CC0A21F32E}" type="slidenum">
              <a:rPr lang="en-US" altLang="en-US"/>
              <a:pPr/>
              <a:t>20</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7956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277632-062A-4E44-BC79-F5F16FC78E3D}"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38397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77632-062A-4E44-BC79-F5F16FC78E3D}"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374197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77632-062A-4E44-BC79-F5F16FC78E3D}"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171225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77632-062A-4E44-BC79-F5F16FC78E3D}"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024B44D-3B6A-4797-A27E-8558CF21967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88107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77632-062A-4E44-BC79-F5F16FC78E3D}"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862708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2277632-062A-4E44-BC79-F5F16FC78E3D}"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133463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2277632-062A-4E44-BC79-F5F16FC78E3D}"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209739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77632-062A-4E44-BC79-F5F16FC78E3D}"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62015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2277632-062A-4E44-BC79-F5F16FC78E3D}" type="datetimeFigureOut">
              <a:rPr lang="en-US" smtClean="0"/>
              <a:t>11/6/2014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24B44D-3B6A-4797-A27E-8558CF219670}" type="slidenum">
              <a:rPr lang="en-US" smtClean="0"/>
              <a:t>‹#›</a:t>
            </a:fld>
            <a:endParaRPr lang="en-US"/>
          </a:p>
        </p:txBody>
      </p:sp>
    </p:spTree>
    <p:extLst>
      <p:ext uri="{BB962C8B-B14F-4D97-AF65-F5344CB8AC3E}">
        <p14:creationId xmlns:p14="http://schemas.microsoft.com/office/powerpoint/2010/main" val="2643272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CD129278-A439-41A6-B43A-1346C3F994DA}" type="slidenum">
              <a:rPr lang="en-US" altLang="en-US"/>
              <a:pPr/>
              <a:t>‹#›</a:t>
            </a:fld>
            <a:endParaRPr lang="en-US" altLang="en-US"/>
          </a:p>
        </p:txBody>
      </p:sp>
    </p:spTree>
    <p:extLst>
      <p:ext uri="{BB962C8B-B14F-4D97-AF65-F5344CB8AC3E}">
        <p14:creationId xmlns:p14="http://schemas.microsoft.com/office/powerpoint/2010/main" val="291364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77632-062A-4E44-BC79-F5F16FC78E3D}"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344703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77632-062A-4E44-BC79-F5F16FC78E3D}"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169711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277632-062A-4E44-BC79-F5F16FC78E3D}"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262671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277632-062A-4E44-BC79-F5F16FC78E3D}"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112670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277632-062A-4E44-BC79-F5F16FC78E3D}"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381451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2277632-062A-4E44-BC79-F5F16FC78E3D}"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15288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77632-062A-4E44-BC79-F5F16FC78E3D}"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43913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77632-062A-4E44-BC79-F5F16FC78E3D}"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4B44D-3B6A-4797-A27E-8558CF219670}" type="slidenum">
              <a:rPr lang="en-US" smtClean="0"/>
              <a:t>‹#›</a:t>
            </a:fld>
            <a:endParaRPr lang="en-US"/>
          </a:p>
        </p:txBody>
      </p:sp>
    </p:spTree>
    <p:extLst>
      <p:ext uri="{BB962C8B-B14F-4D97-AF65-F5344CB8AC3E}">
        <p14:creationId xmlns:p14="http://schemas.microsoft.com/office/powerpoint/2010/main" val="6562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277632-062A-4E44-BC79-F5F16FC78E3D}" type="datetimeFigureOut">
              <a:rPr lang="en-US" smtClean="0"/>
              <a:t>11/6/2014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24B44D-3B6A-4797-A27E-8558CF219670}" type="slidenum">
              <a:rPr lang="en-US" smtClean="0"/>
              <a:t>‹#›</a:t>
            </a:fld>
            <a:endParaRPr lang="en-US"/>
          </a:p>
        </p:txBody>
      </p:sp>
    </p:spTree>
    <p:extLst>
      <p:ext uri="{BB962C8B-B14F-4D97-AF65-F5344CB8AC3E}">
        <p14:creationId xmlns:p14="http://schemas.microsoft.com/office/powerpoint/2010/main" val="2949216235"/>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wmf"/><Relationship Id="rId5" Type="http://schemas.openxmlformats.org/officeDocument/2006/relationships/image" Target="../media/image15.jpe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fax/lmoy@lasnn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hinkculturalhealth.hhs.gov/Content/clas.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marL="228600" lvl="1"/>
            <a:r>
              <a:rPr lang="en-US" dirty="0"/>
              <a:t>To review Language Access regulations and services available for improving communication for people with limited English </a:t>
            </a:r>
            <a:r>
              <a:rPr lang="en-US" dirty="0" smtClean="0"/>
              <a:t>proficiency</a:t>
            </a:r>
          </a:p>
          <a:p>
            <a:pPr marL="0" lvl="1" indent="0">
              <a:buNone/>
            </a:pPr>
            <a:endParaRPr lang="en-US" dirty="0"/>
          </a:p>
          <a:p>
            <a:pPr marL="228600" lvl="1"/>
            <a:r>
              <a:rPr lang="en-US" dirty="0"/>
              <a:t>To heighten awareness of Cultural Competence and Diversity and Inclusion and learn how these principles are integrated into our personal and professional lives </a:t>
            </a:r>
            <a:endParaRPr lang="en-US" dirty="0" smtClean="0"/>
          </a:p>
          <a:p>
            <a:pPr marL="0" lvl="1" indent="0">
              <a:buNone/>
            </a:pPr>
            <a:endParaRPr lang="en-US" dirty="0"/>
          </a:p>
          <a:p>
            <a:pPr marL="228600" lvl="1"/>
            <a:r>
              <a:rPr lang="en-US" dirty="0"/>
              <a:t>To improve ability to work across differences and gain guidance in assuring meaningful access to linguistic and cultural minorities</a:t>
            </a:r>
          </a:p>
          <a:p>
            <a:endParaRPr lang="en-US" sz="2000" dirty="0"/>
          </a:p>
        </p:txBody>
      </p:sp>
    </p:spTree>
    <p:extLst>
      <p:ext uri="{BB962C8B-B14F-4D97-AF65-F5344CB8AC3E}">
        <p14:creationId xmlns:p14="http://schemas.microsoft.com/office/powerpoint/2010/main" val="81812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r>
              <a:rPr lang="en-US" altLang="en-US" sz="4000"/>
              <a:t/>
            </a:r>
            <a:br>
              <a:rPr lang="en-US" altLang="en-US" sz="4000"/>
            </a:br>
            <a:r>
              <a:rPr lang="en-US" altLang="en-US" sz="4000"/>
              <a:t>I</a:t>
            </a:r>
            <a:br>
              <a:rPr lang="en-US" altLang="en-US" sz="4000"/>
            </a:br>
            <a:r>
              <a:rPr lang="en-US" altLang="en-US" sz="4000" b="1"/>
              <a:t>Know Thyself … as a Cultural Being</a:t>
            </a:r>
          </a:p>
        </p:txBody>
      </p:sp>
      <p:sp>
        <p:nvSpPr>
          <p:cNvPr id="7173" name="Rectangle 5"/>
          <p:cNvSpPr>
            <a:spLocks noGrp="1" noChangeArrowheads="1"/>
          </p:cNvSpPr>
          <p:nvPr>
            <p:ph sz="half" idx="1"/>
          </p:nvPr>
        </p:nvSpPr>
        <p:spPr/>
        <p:txBody>
          <a:bodyPr/>
          <a:lstStyle/>
          <a:p>
            <a:endParaRPr lang="en-US" altLang="en-US" b="1"/>
          </a:p>
          <a:p>
            <a:r>
              <a:rPr lang="en-US" altLang="en-US"/>
              <a:t>Cultural Identities</a:t>
            </a:r>
          </a:p>
          <a:p>
            <a:r>
              <a:rPr lang="en-US" altLang="en-US"/>
              <a:t>Subject to change and contradictions</a:t>
            </a:r>
          </a:p>
          <a:p>
            <a:r>
              <a:rPr lang="en-US" altLang="en-US"/>
              <a:t>Culture is like the air we breathe</a:t>
            </a:r>
          </a:p>
          <a:p>
            <a:r>
              <a:rPr lang="en-US" altLang="en-US"/>
              <a:t>Similarities and differences</a:t>
            </a:r>
          </a:p>
        </p:txBody>
      </p:sp>
      <p:pic>
        <p:nvPicPr>
          <p:cNvPr id="7177" name="Picture 9" descr="MPj040103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648200"/>
            <a:ext cx="35814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MCBD19627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752600"/>
            <a:ext cx="256063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253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b="1" smtClean="0">
                <a:cs typeface="Arial" panose="020B0604020202020204" pitchFamily="34" charset="0"/>
              </a:rPr>
              <a:t>What is Cultural Competence?</a:t>
            </a:r>
            <a:endParaRPr lang="en-US" altLang="en-US" smtClean="0"/>
          </a:p>
        </p:txBody>
      </p:sp>
      <p:sp>
        <p:nvSpPr>
          <p:cNvPr id="68611" name="Rectangle 3"/>
          <p:cNvSpPr>
            <a:spLocks noGrp="1" noChangeArrowheads="1"/>
          </p:cNvSpPr>
          <p:nvPr>
            <p:ph idx="1"/>
          </p:nvPr>
        </p:nvSpPr>
        <p:spPr>
          <a:xfrm>
            <a:off x="2286001" y="2362201"/>
            <a:ext cx="7210425" cy="3598863"/>
          </a:xfrm>
        </p:spPr>
        <p:txBody>
          <a:bodyPr rtlCol="0">
            <a:normAutofit fontScale="92500" lnSpcReduction="10000"/>
          </a:bodyPr>
          <a:lstStyle/>
          <a:p>
            <a:pPr marL="39688">
              <a:buNone/>
              <a:defRPr/>
            </a:pPr>
            <a:endParaRPr lang="en-US" sz="2200" dirty="0">
              <a:cs typeface="Arial" pitchFamily="34" charset="0"/>
            </a:endParaRPr>
          </a:p>
          <a:p>
            <a:pPr marL="39688">
              <a:buSzPct val="125000"/>
              <a:buFont typeface="Wingdings" pitchFamily="2" charset="2"/>
              <a:buChar char="Ø"/>
              <a:defRPr/>
            </a:pPr>
            <a:r>
              <a:rPr lang="en-US" sz="2200" dirty="0">
                <a:sym typeface="Verdana" pitchFamily="34" charset="0"/>
              </a:rPr>
              <a:t> Cultural competence is a set of attitudes, skills, behaviors, and policies that enable people to live and work effectively in cross-cultural situations</a:t>
            </a:r>
          </a:p>
          <a:p>
            <a:pPr marL="39688">
              <a:buSzPct val="125000"/>
              <a:buNone/>
              <a:defRPr/>
            </a:pPr>
            <a:endParaRPr lang="en-US" sz="2200" dirty="0">
              <a:sym typeface="Verdana" pitchFamily="34" charset="0"/>
            </a:endParaRPr>
          </a:p>
          <a:p>
            <a:pPr marL="39688">
              <a:buSzPct val="125000"/>
              <a:buFont typeface="Wingdings" pitchFamily="2" charset="2"/>
              <a:buChar char="Ø"/>
              <a:defRPr/>
            </a:pPr>
            <a:r>
              <a:rPr lang="en-US" sz="2200" dirty="0">
                <a:sym typeface="Verdana" pitchFamily="34" charset="0"/>
              </a:rPr>
              <a:t> It reflects our ability to gain and use knowledge of beliefs, attitudes, practices and communication styles to improve services, communication, and participation among diverse populations</a:t>
            </a:r>
          </a:p>
          <a:p>
            <a:pPr marL="39688">
              <a:buSzPct val="125000"/>
              <a:buNone/>
              <a:defRPr/>
            </a:pPr>
            <a:endParaRPr lang="en-US" sz="2200" dirty="0">
              <a:sym typeface="Verdana" pitchFamily="34" charset="0"/>
            </a:endParaRPr>
          </a:p>
          <a:p>
            <a:pPr marL="39688">
              <a:buSzPct val="125000"/>
              <a:buFont typeface="Wingdings" pitchFamily="2" charset="2"/>
              <a:buChar char="Ø"/>
              <a:defRPr/>
            </a:pPr>
            <a:r>
              <a:rPr lang="en-US" sz="2200" dirty="0">
                <a:sym typeface="Verdana" pitchFamily="34" charset="0"/>
              </a:rPr>
              <a:t> Inclusion: Acceptance of people’s differences</a:t>
            </a:r>
          </a:p>
          <a:p>
            <a:pPr marL="39688">
              <a:buSzPct val="125000"/>
              <a:buFont typeface="Wingdings" pitchFamily="2" charset="2"/>
              <a:buChar char="Ø"/>
              <a:defRPr/>
            </a:pPr>
            <a:endParaRPr lang="en-US" sz="2200" dirty="0">
              <a:sym typeface="Verdana" pitchFamily="34" charset="0"/>
            </a:endParaRPr>
          </a:p>
          <a:p>
            <a:pPr marL="39688">
              <a:buSzPct val="125000"/>
              <a:buFont typeface="Wingdings" pitchFamily="2" charset="2"/>
              <a:buChar char="Ø"/>
              <a:defRPr/>
            </a:pPr>
            <a:endParaRPr lang="en-US" sz="2800" dirty="0">
              <a:sym typeface="Verdana" pitchFamily="34" charset="0"/>
            </a:endParaRPr>
          </a:p>
          <a:p>
            <a:pPr marL="39688">
              <a:buSzPct val="125000"/>
              <a:buFont typeface="Wingdings" pitchFamily="2" charset="2"/>
              <a:buChar char="Ø"/>
              <a:defRPr/>
            </a:pPr>
            <a:endParaRPr lang="en-US" altLang="en-US" sz="2800" dirty="0"/>
          </a:p>
        </p:txBody>
      </p:sp>
    </p:spTree>
    <p:extLst>
      <p:ext uri="{BB962C8B-B14F-4D97-AF65-F5344CB8AC3E}">
        <p14:creationId xmlns:p14="http://schemas.microsoft.com/office/powerpoint/2010/main" val="1991906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n-US" sz="4000" b="1"/>
              <a:t>II</a:t>
            </a:r>
            <a:br>
              <a:rPr lang="en-US" altLang="en-US" sz="4000" b="1"/>
            </a:br>
            <a:r>
              <a:rPr lang="en-US" altLang="en-US" sz="4000" b="1"/>
              <a:t>Listen,  Listen,  Listen</a:t>
            </a:r>
          </a:p>
        </p:txBody>
      </p:sp>
      <p:sp>
        <p:nvSpPr>
          <p:cNvPr id="9219" name="Rectangle 3"/>
          <p:cNvSpPr>
            <a:spLocks noGrp="1" noChangeArrowheads="1"/>
          </p:cNvSpPr>
          <p:nvPr>
            <p:ph sz="half" idx="1"/>
          </p:nvPr>
        </p:nvSpPr>
        <p:spPr/>
        <p:txBody>
          <a:bodyPr/>
          <a:lstStyle/>
          <a:p>
            <a:endParaRPr lang="en-US" altLang="en-US"/>
          </a:p>
          <a:p>
            <a:endParaRPr lang="en-US" altLang="en-US"/>
          </a:p>
          <a:p>
            <a:r>
              <a:rPr lang="en-US" altLang="en-US"/>
              <a:t>Deeply</a:t>
            </a:r>
          </a:p>
          <a:p>
            <a:r>
              <a:rPr lang="en-US" altLang="en-US"/>
              <a:t>Focus on content, not style</a:t>
            </a:r>
          </a:p>
          <a:p>
            <a:r>
              <a:rPr lang="en-US" altLang="en-US"/>
              <a:t>On words and non-words</a:t>
            </a:r>
          </a:p>
          <a:p>
            <a:r>
              <a:rPr lang="en-US" altLang="en-US"/>
              <a:t>Non-verbal behavior</a:t>
            </a:r>
          </a:p>
        </p:txBody>
      </p:sp>
      <p:pic>
        <p:nvPicPr>
          <p:cNvPr id="9225" name="Picture 9" descr="MPj0400185000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561139" y="3924300"/>
            <a:ext cx="3259137"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3560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76400" y="762000"/>
            <a:ext cx="7620000" cy="1081088"/>
          </a:xfrm>
        </p:spPr>
        <p:txBody>
          <a:bodyPr/>
          <a:lstStyle/>
          <a:p>
            <a:r>
              <a:rPr lang="en-US" altLang="en-US" smtClean="0"/>
              <a:t>Body Language and Non-verbal Cues</a:t>
            </a:r>
          </a:p>
        </p:txBody>
      </p:sp>
      <p:sp>
        <p:nvSpPr>
          <p:cNvPr id="26627" name="Content Placeholder 4"/>
          <p:cNvSpPr>
            <a:spLocks noGrp="1"/>
          </p:cNvSpPr>
          <p:nvPr>
            <p:ph idx="1"/>
          </p:nvPr>
        </p:nvSpPr>
        <p:spPr>
          <a:xfrm>
            <a:off x="1905000" y="2336800"/>
            <a:ext cx="8305800" cy="4216400"/>
          </a:xfrm>
        </p:spPr>
        <p:txBody>
          <a:bodyPr/>
          <a:lstStyle/>
          <a:p>
            <a:pPr>
              <a:buFont typeface="Wingdings" panose="05000000000000000000" pitchFamily="2" charset="2"/>
              <a:buChar char="Ø"/>
            </a:pPr>
            <a:r>
              <a:rPr lang="en-US" altLang="en-US" sz="1600" b="1">
                <a:solidFill>
                  <a:srgbClr val="000000"/>
                </a:solidFill>
                <a:sym typeface="Arial" panose="020B0604020202020204" pitchFamily="34" charset="0"/>
              </a:rPr>
              <a:t>DIRECT EYE CONTACT</a:t>
            </a:r>
            <a:r>
              <a:rPr lang="en-US" altLang="en-US" sz="1600">
                <a:solidFill>
                  <a:srgbClr val="000000"/>
                </a:solidFill>
                <a:sym typeface="Arial" panose="020B0604020202020204" pitchFamily="34" charset="0"/>
              </a:rPr>
              <a:t> - Asians, Puerto Ricans, West Indians, African Americans &amp; Native Americans considered it to be rude, disrespectful, or intimidating; for Latinos- authority and for Muslims- gender</a:t>
            </a:r>
          </a:p>
          <a:p>
            <a:pPr>
              <a:buFont typeface="Wingdings" panose="05000000000000000000" pitchFamily="2" charset="2"/>
              <a:buChar char="Ø"/>
            </a:pPr>
            <a:r>
              <a:rPr lang="en-US" altLang="en-US" sz="1600" b="1">
                <a:solidFill>
                  <a:srgbClr val="000000"/>
                </a:solidFill>
                <a:sym typeface="Arial" panose="020B0604020202020204" pitchFamily="34" charset="0"/>
              </a:rPr>
              <a:t>BECKONING</a:t>
            </a:r>
            <a:r>
              <a:rPr lang="en-US" altLang="en-US" sz="1600">
                <a:solidFill>
                  <a:srgbClr val="000000"/>
                </a:solidFill>
                <a:sym typeface="Arial" panose="020B0604020202020204" pitchFamily="34" charset="0"/>
              </a:rPr>
              <a:t> - Europeans and Asians raise the arm, palm facing down, and make a scratching motion with fingers</a:t>
            </a:r>
          </a:p>
          <a:p>
            <a:pPr>
              <a:buFont typeface="Wingdings" panose="05000000000000000000" pitchFamily="2" charset="2"/>
              <a:buChar char="Ø"/>
            </a:pPr>
            <a:r>
              <a:rPr lang="en-US" altLang="en-US" sz="1600" b="1">
                <a:solidFill>
                  <a:srgbClr val="000000"/>
                </a:solidFill>
                <a:sym typeface="Arial" panose="020B0604020202020204" pitchFamily="34" charset="0"/>
              </a:rPr>
              <a:t>THE O.K GESTURE-</a:t>
            </a:r>
            <a:r>
              <a:rPr lang="en-US" altLang="en-US" sz="1600">
                <a:solidFill>
                  <a:srgbClr val="000000"/>
                </a:solidFill>
                <a:sym typeface="Arial" panose="020B0604020202020204" pitchFamily="34" charset="0"/>
              </a:rPr>
              <a:t> In France it means zero. In Japan it means money or coins. In Brazil, Germany, and the former USSR., it is an obscene gesture</a:t>
            </a:r>
          </a:p>
          <a:p>
            <a:pPr>
              <a:buFont typeface="Wingdings" panose="05000000000000000000" pitchFamily="2" charset="2"/>
              <a:buChar char="Ø"/>
            </a:pPr>
            <a:r>
              <a:rPr lang="en-US" altLang="en-US" sz="1600" b="1">
                <a:solidFill>
                  <a:srgbClr val="000000"/>
                </a:solidFill>
                <a:sym typeface="Arial" panose="020B0604020202020204" pitchFamily="34" charset="0"/>
              </a:rPr>
              <a:t>THUMBS UP-</a:t>
            </a:r>
            <a:r>
              <a:rPr lang="en-US" altLang="en-US" sz="1600">
                <a:solidFill>
                  <a:srgbClr val="000000"/>
                </a:solidFill>
                <a:sym typeface="Arial" panose="020B0604020202020204" pitchFamily="34" charset="0"/>
              </a:rPr>
              <a:t> Also used for hitch-hiking in America. In Nigeria its a rude gesture. In Germany and Japan it is the signal for "one”</a:t>
            </a:r>
          </a:p>
          <a:p>
            <a:pPr>
              <a:buFont typeface="Wingdings" panose="05000000000000000000" pitchFamily="2" charset="2"/>
              <a:buChar char="Ø"/>
            </a:pPr>
            <a:r>
              <a:rPr lang="en-US" altLang="en-US" sz="1600" b="1">
                <a:solidFill>
                  <a:srgbClr val="000000"/>
                </a:solidFill>
                <a:sym typeface="Arial" panose="020B0604020202020204" pitchFamily="34" charset="0"/>
              </a:rPr>
              <a:t>NODDING AND SHAKING YOUR HEAD</a:t>
            </a:r>
            <a:r>
              <a:rPr lang="en-US" altLang="en-US" sz="1600">
                <a:solidFill>
                  <a:srgbClr val="000000"/>
                </a:solidFill>
                <a:sym typeface="Arial" panose="020B0604020202020204" pitchFamily="34" charset="0"/>
              </a:rPr>
              <a:t>- Has the </a:t>
            </a:r>
            <a:r>
              <a:rPr lang="en-US" altLang="en-US" sz="1600" u="sng">
                <a:solidFill>
                  <a:srgbClr val="000000"/>
                </a:solidFill>
                <a:sym typeface="Arial" panose="020B0604020202020204" pitchFamily="34" charset="0"/>
              </a:rPr>
              <a:t>opposite </a:t>
            </a:r>
            <a:r>
              <a:rPr lang="en-US" altLang="en-US" sz="1600">
                <a:solidFill>
                  <a:srgbClr val="000000"/>
                </a:solidFill>
                <a:sym typeface="Arial" panose="020B0604020202020204" pitchFamily="34" charset="0"/>
              </a:rPr>
              <a:t>meaning in Bulgaria, parts of Greece, Yugoslavia, Turkey, Iran, and Bengal</a:t>
            </a:r>
          </a:p>
          <a:p>
            <a:pPr>
              <a:buFont typeface="Wingdings" panose="05000000000000000000" pitchFamily="2" charset="2"/>
              <a:buChar char="Ø"/>
            </a:pPr>
            <a:r>
              <a:rPr lang="en-US" altLang="en-US" sz="1600" b="1">
                <a:solidFill>
                  <a:srgbClr val="000000"/>
                </a:solidFill>
                <a:sym typeface="Arial" panose="020B0604020202020204" pitchFamily="34" charset="0"/>
              </a:rPr>
              <a:t>Speaking Volume- </a:t>
            </a:r>
            <a:r>
              <a:rPr lang="en-US" altLang="en-US" sz="1600">
                <a:solidFill>
                  <a:srgbClr val="000000"/>
                </a:solidFill>
                <a:sym typeface="Arial" panose="020B0604020202020204" pitchFamily="34" charset="0"/>
              </a:rPr>
              <a:t>Americans, African Americans and Latinos speak in high volume to exhibit anger or excitement, Asian and Western European generally speak with lower volume</a:t>
            </a:r>
          </a:p>
          <a:p>
            <a:pPr>
              <a:buFont typeface="Wingdings" panose="05000000000000000000" pitchFamily="2" charset="2"/>
              <a:buChar char="Ø"/>
            </a:pPr>
            <a:r>
              <a:rPr lang="en-US" altLang="en-US" sz="1600">
                <a:solidFill>
                  <a:srgbClr val="000000"/>
                </a:solidFill>
                <a:sym typeface="Arial" panose="020B0604020202020204" pitchFamily="34" charset="0"/>
              </a:rPr>
              <a:t>Others: Smiling, Time and Silence</a:t>
            </a:r>
          </a:p>
          <a:p>
            <a:pPr>
              <a:buFont typeface="Arial" panose="020B0604020202020204" pitchFamily="34" charset="0"/>
              <a:buNone/>
            </a:pPr>
            <a:endParaRPr lang="en-US" altLang="en-US" sz="1600">
              <a:solidFill>
                <a:srgbClr val="000000"/>
              </a:solidFill>
              <a:sym typeface="Arial" panose="020B0604020202020204" pitchFamily="34" charset="0"/>
            </a:endParaRPr>
          </a:p>
          <a:p>
            <a:endParaRPr lang="en-US" altLang="en-US" smtClean="0"/>
          </a:p>
        </p:txBody>
      </p:sp>
    </p:spTree>
    <p:extLst>
      <p:ext uri="{BB962C8B-B14F-4D97-AF65-F5344CB8AC3E}">
        <p14:creationId xmlns:p14="http://schemas.microsoft.com/office/powerpoint/2010/main" val="785200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z="4000" b="1"/>
              <a:t/>
            </a:r>
            <a:br>
              <a:rPr lang="en-US" altLang="en-US" sz="4000" b="1"/>
            </a:br>
            <a:r>
              <a:rPr lang="en-US" altLang="en-US" sz="4000" b="1"/>
              <a:t>III</a:t>
            </a:r>
            <a:br>
              <a:rPr lang="en-US" altLang="en-US" sz="4000" b="1"/>
            </a:br>
            <a:r>
              <a:rPr lang="en-US" altLang="en-US" sz="4000" b="1"/>
              <a:t>Learn What You Don’t Know</a:t>
            </a:r>
            <a:r>
              <a:rPr lang="en-US" altLang="en-US" sz="4000"/>
              <a:t/>
            </a:r>
            <a:br>
              <a:rPr lang="en-US" altLang="en-US" sz="4000"/>
            </a:br>
            <a:endParaRPr lang="en-US" altLang="en-US" sz="4000"/>
          </a:p>
        </p:txBody>
      </p:sp>
      <p:sp>
        <p:nvSpPr>
          <p:cNvPr id="10243" name="Rectangle 3"/>
          <p:cNvSpPr>
            <a:spLocks noGrp="1" noChangeArrowheads="1"/>
          </p:cNvSpPr>
          <p:nvPr>
            <p:ph idx="1"/>
          </p:nvPr>
        </p:nvSpPr>
        <p:spPr>
          <a:xfrm>
            <a:off x="1981200" y="1676400"/>
            <a:ext cx="8229600" cy="4495800"/>
          </a:xfrm>
        </p:spPr>
        <p:txBody>
          <a:bodyPr/>
          <a:lstStyle/>
          <a:p>
            <a:endParaRPr lang="en-US" altLang="en-US"/>
          </a:p>
          <a:p>
            <a:endParaRPr lang="en-US" altLang="en-US"/>
          </a:p>
          <a:p>
            <a:endParaRPr lang="en-US" altLang="en-US"/>
          </a:p>
          <a:p>
            <a:r>
              <a:rPr lang="en-US" altLang="en-US"/>
              <a:t>Training and information on general concepts and specific culture</a:t>
            </a:r>
          </a:p>
          <a:p>
            <a:endParaRPr lang="en-US" altLang="en-US"/>
          </a:p>
        </p:txBody>
      </p:sp>
      <p:pic>
        <p:nvPicPr>
          <p:cNvPr id="10245" name="Picture 5" descr="MCBD0663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61" y="4011828"/>
            <a:ext cx="236220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MCj030302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495801"/>
            <a:ext cx="3657600"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64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1" y="752475"/>
            <a:ext cx="7491413" cy="1081088"/>
          </a:xfrm>
        </p:spPr>
        <p:txBody>
          <a:bodyPr/>
          <a:lstStyle/>
          <a:p>
            <a:r>
              <a:rPr lang="en-US" altLang="en-US" smtClean="0"/>
              <a:t>How close is too close for comfort?</a:t>
            </a:r>
          </a:p>
        </p:txBody>
      </p:sp>
      <p:sp>
        <p:nvSpPr>
          <p:cNvPr id="68611" name="Rectangle 3"/>
          <p:cNvSpPr>
            <a:spLocks noGrp="1" noChangeArrowheads="1"/>
          </p:cNvSpPr>
          <p:nvPr>
            <p:ph idx="1"/>
          </p:nvPr>
        </p:nvSpPr>
        <p:spPr>
          <a:xfrm>
            <a:off x="2286001" y="2286001"/>
            <a:ext cx="7210425" cy="3598863"/>
          </a:xfrm>
        </p:spPr>
        <p:txBody>
          <a:bodyPr rtlCol="0">
            <a:normAutofit fontScale="70000" lnSpcReduction="20000"/>
          </a:bodyPr>
          <a:lstStyle/>
          <a:p>
            <a:pPr>
              <a:lnSpc>
                <a:spcPct val="120000"/>
              </a:lnSpc>
              <a:buNone/>
              <a:defRPr/>
            </a:pPr>
            <a:r>
              <a:rPr lang="en-US" sz="2800" b="1" dirty="0"/>
              <a:t>Personal space and the “Comfort Zone”: how close you stand, sit or walk with someone varies by culture, varies inter-culturally, by gender, status, intimacy, relationship, and space available</a:t>
            </a:r>
          </a:p>
          <a:p>
            <a:pPr>
              <a:buNone/>
              <a:defRPr/>
            </a:pPr>
            <a:endParaRPr lang="en-US" sz="2800" b="1" dirty="0"/>
          </a:p>
          <a:p>
            <a:pPr>
              <a:buFont typeface="Wingdings" pitchFamily="2" charset="2"/>
              <a:buChar char="Ø"/>
              <a:defRPr/>
            </a:pPr>
            <a:r>
              <a:rPr lang="en-US" sz="2800" b="1" dirty="0"/>
              <a:t> </a:t>
            </a:r>
            <a:r>
              <a:rPr lang="en-US" sz="2800" dirty="0"/>
              <a:t>Americans prefer to stand about 2-4’ apart when speaking</a:t>
            </a:r>
          </a:p>
          <a:p>
            <a:pPr>
              <a:buFont typeface="Wingdings" pitchFamily="2" charset="2"/>
              <a:buChar char="Ø"/>
              <a:defRPr/>
            </a:pPr>
            <a:endParaRPr lang="en-US" sz="2800" dirty="0"/>
          </a:p>
          <a:p>
            <a:pPr>
              <a:buFont typeface="Wingdings" pitchFamily="2" charset="2"/>
              <a:buChar char="Ø"/>
              <a:defRPr/>
            </a:pPr>
            <a:r>
              <a:rPr lang="en-US" sz="2800" dirty="0"/>
              <a:t> German and Japanese cultures like to have more distance</a:t>
            </a:r>
          </a:p>
          <a:p>
            <a:pPr>
              <a:buFont typeface="Wingdings" pitchFamily="2" charset="2"/>
              <a:buChar char="Ø"/>
              <a:defRPr/>
            </a:pPr>
            <a:endParaRPr lang="en-US" sz="2800" dirty="0"/>
          </a:p>
          <a:p>
            <a:pPr>
              <a:buFont typeface="Wingdings" pitchFamily="2" charset="2"/>
              <a:buChar char="Ø"/>
              <a:defRPr/>
            </a:pPr>
            <a:r>
              <a:rPr lang="en-US" sz="2800" dirty="0"/>
              <a:t> Arabic and Latino cultures generally like to get closer to the speaker</a:t>
            </a:r>
          </a:p>
          <a:p>
            <a:pPr>
              <a:buFont typeface="Wingdings" pitchFamily="2" charset="2"/>
              <a:buChar char="Ø"/>
              <a:defRPr/>
            </a:pPr>
            <a:endParaRPr lang="en-US" sz="2800" b="1" dirty="0"/>
          </a:p>
          <a:p>
            <a:pPr>
              <a:buNone/>
              <a:defRPr/>
            </a:pPr>
            <a:endParaRPr lang="en-US" altLang="en-US" sz="2800" dirty="0"/>
          </a:p>
        </p:txBody>
      </p:sp>
    </p:spTree>
    <p:extLst>
      <p:ext uri="{BB962C8B-B14F-4D97-AF65-F5344CB8AC3E}">
        <p14:creationId xmlns:p14="http://schemas.microsoft.com/office/powerpoint/2010/main" val="3903663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z="4000" b="1"/>
              <a:t>IV</a:t>
            </a:r>
            <a:br>
              <a:rPr lang="en-US" altLang="en-US" sz="4000" b="1"/>
            </a:br>
            <a:r>
              <a:rPr lang="en-US" altLang="en-US" sz="4000" b="1"/>
              <a:t>But Never, Ever Stereotype</a:t>
            </a:r>
          </a:p>
        </p:txBody>
      </p:sp>
      <p:sp>
        <p:nvSpPr>
          <p:cNvPr id="11267" name="Rectangle 3"/>
          <p:cNvSpPr>
            <a:spLocks noGrp="1" noChangeArrowheads="1"/>
          </p:cNvSpPr>
          <p:nvPr>
            <p:ph idx="1"/>
          </p:nvPr>
        </p:nvSpPr>
        <p:spPr/>
        <p:txBody>
          <a:bodyPr/>
          <a:lstStyle/>
          <a:p>
            <a:endParaRPr lang="en-US" altLang="en-US"/>
          </a:p>
          <a:p>
            <a:r>
              <a:rPr lang="en-US" altLang="en-US"/>
              <a:t>No single characteristic fully defines you or your client’s culture</a:t>
            </a:r>
          </a:p>
          <a:p>
            <a:r>
              <a:rPr lang="en-US" altLang="en-US"/>
              <a:t>Make gentle use of knowledge</a:t>
            </a:r>
          </a:p>
          <a:p>
            <a:r>
              <a:rPr lang="en-US" altLang="en-US"/>
              <a:t>Focus on gathering facts</a:t>
            </a:r>
          </a:p>
        </p:txBody>
      </p:sp>
      <p:pic>
        <p:nvPicPr>
          <p:cNvPr id="11268" name="Picture 4" descr="MCBD1962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1" y="3886200"/>
            <a:ext cx="28098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81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sz="4000" b="1"/>
              <a:t>V</a:t>
            </a:r>
            <a:br>
              <a:rPr lang="en-US" altLang="en-US" sz="4000" b="1"/>
            </a:br>
            <a:r>
              <a:rPr lang="en-US" altLang="en-US" sz="4000" b="1"/>
              <a:t>Stop, Look and Reflect</a:t>
            </a:r>
          </a:p>
        </p:txBody>
      </p:sp>
      <p:sp>
        <p:nvSpPr>
          <p:cNvPr id="12291" name="Rectangle 3"/>
          <p:cNvSpPr>
            <a:spLocks noGrp="1" noChangeArrowheads="1"/>
          </p:cNvSpPr>
          <p:nvPr>
            <p:ph idx="1"/>
          </p:nvPr>
        </p:nvSpPr>
        <p:spPr/>
        <p:txBody>
          <a:bodyPr/>
          <a:lstStyle/>
          <a:p>
            <a:endParaRPr lang="en-US" altLang="en-US"/>
          </a:p>
          <a:p>
            <a:endParaRPr lang="en-US" altLang="en-US"/>
          </a:p>
          <a:p>
            <a:r>
              <a:rPr lang="en-US" altLang="en-US"/>
              <a:t>Develop capacity to debrief and reflect</a:t>
            </a:r>
          </a:p>
        </p:txBody>
      </p:sp>
      <p:pic>
        <p:nvPicPr>
          <p:cNvPr id="12295" name="Picture 7" descr="MCj03320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854" y="2559908"/>
            <a:ext cx="1208088" cy="17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81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sz="4000" b="1"/>
              <a:t>VI</a:t>
            </a:r>
            <a:br>
              <a:rPr lang="en-US" altLang="en-US" sz="4000" b="1"/>
            </a:br>
            <a:r>
              <a:rPr lang="en-US" altLang="en-US" sz="4000" b="1"/>
              <a:t>Avoid Judgments</a:t>
            </a:r>
            <a:r>
              <a:rPr lang="en-US" altLang="en-US" sz="4000"/>
              <a:t/>
            </a:r>
            <a:br>
              <a:rPr lang="en-US" altLang="en-US" sz="4000"/>
            </a:br>
            <a:endParaRPr lang="en-US" altLang="en-US" sz="4000"/>
          </a:p>
        </p:txBody>
      </p:sp>
      <p:sp>
        <p:nvSpPr>
          <p:cNvPr id="13315" name="Rectangle 3"/>
          <p:cNvSpPr>
            <a:spLocks noGrp="1" noChangeArrowheads="1"/>
          </p:cNvSpPr>
          <p:nvPr>
            <p:ph idx="1"/>
          </p:nvPr>
        </p:nvSpPr>
        <p:spPr/>
        <p:txBody>
          <a:bodyPr/>
          <a:lstStyle/>
          <a:p>
            <a:endParaRPr lang="en-US" altLang="en-US"/>
          </a:p>
          <a:p>
            <a:endParaRPr lang="en-US" altLang="en-US"/>
          </a:p>
          <a:p>
            <a:r>
              <a:rPr lang="en-US" altLang="en-US"/>
              <a:t>Parallel universes</a:t>
            </a:r>
          </a:p>
          <a:p>
            <a:r>
              <a:rPr lang="en-US" altLang="en-US"/>
              <a:t>Imagine multiple possible meanings</a:t>
            </a:r>
          </a:p>
        </p:txBody>
      </p:sp>
      <p:pic>
        <p:nvPicPr>
          <p:cNvPr id="13316" name="Picture 4" descr="MCBD19877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4419600"/>
            <a:ext cx="1654175" cy="1760538"/>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MCBD19885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092924"/>
            <a:ext cx="1989138" cy="15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424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ltLang="en-US" sz="4000" b="1"/>
              <a:t>VII</a:t>
            </a:r>
            <a:br>
              <a:rPr lang="en-US" altLang="en-US" sz="4000" b="1"/>
            </a:br>
            <a:r>
              <a:rPr lang="en-US" altLang="en-US" sz="4000" b="1"/>
              <a:t>R-E-S-P-E-C-T</a:t>
            </a:r>
          </a:p>
        </p:txBody>
      </p:sp>
      <p:sp>
        <p:nvSpPr>
          <p:cNvPr id="14339" name="Rectangle 3"/>
          <p:cNvSpPr>
            <a:spLocks noGrp="1" noChangeArrowheads="1"/>
          </p:cNvSpPr>
          <p:nvPr>
            <p:ph idx="1"/>
          </p:nvPr>
        </p:nvSpPr>
        <p:spPr/>
        <p:txBody>
          <a:bodyPr/>
          <a:lstStyle/>
          <a:p>
            <a:endParaRPr lang="en-US" altLang="en-US"/>
          </a:p>
          <a:p>
            <a:endParaRPr lang="en-US" altLang="en-US"/>
          </a:p>
          <a:p>
            <a:endParaRPr lang="en-US" altLang="en-US"/>
          </a:p>
          <a:p>
            <a:r>
              <a:rPr lang="en-US" altLang="en-US"/>
              <a:t>Avoid stereotype</a:t>
            </a:r>
          </a:p>
          <a:p>
            <a:r>
              <a:rPr lang="en-US" altLang="en-US"/>
              <a:t>Client’s values, not ours</a:t>
            </a:r>
          </a:p>
        </p:txBody>
      </p:sp>
      <p:pic>
        <p:nvPicPr>
          <p:cNvPr id="14341" name="Picture 5" descr="aret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828800"/>
            <a:ext cx="40576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MCBD08832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1" y="4572000"/>
            <a:ext cx="42068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 name="Aretha - resp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28516" y="2324100"/>
            <a:ext cx="609600" cy="609600"/>
          </a:xfrm>
          <a:prstGeom prst="rect">
            <a:avLst/>
          </a:prstGeom>
        </p:spPr>
      </p:pic>
    </p:spTree>
    <p:extLst>
      <p:ext uri="{BB962C8B-B14F-4D97-AF65-F5344CB8AC3E}">
        <p14:creationId xmlns:p14="http://schemas.microsoft.com/office/powerpoint/2010/main" val="1011771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50"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000"/>
              <a:t>Con(de)struction of the Language Barrier</a:t>
            </a:r>
          </a:p>
        </p:txBody>
      </p:sp>
      <p:sp>
        <p:nvSpPr>
          <p:cNvPr id="68611" name="Rectangle 3"/>
          <p:cNvSpPr>
            <a:spLocks noGrp="1" noChangeArrowheads="1"/>
          </p:cNvSpPr>
          <p:nvPr>
            <p:ph idx="1"/>
          </p:nvPr>
        </p:nvSpPr>
        <p:spPr>
          <a:xfrm>
            <a:off x="6705600" y="2209800"/>
            <a:ext cx="3810000" cy="4419600"/>
          </a:xfrm>
        </p:spPr>
        <p:txBody>
          <a:bodyPr rtlCol="0">
            <a:normAutofit fontScale="92500" lnSpcReduction="20000"/>
          </a:bodyPr>
          <a:lstStyle/>
          <a:p>
            <a:pPr>
              <a:buFont typeface="Wingdings" pitchFamily="2" charset="2"/>
              <a:buChar char="Ø"/>
              <a:defRPr/>
            </a:pPr>
            <a:r>
              <a:rPr lang="en-US" altLang="en-US" sz="1900" dirty="0"/>
              <a:t>1892-1950’s Ellis Island</a:t>
            </a:r>
          </a:p>
          <a:p>
            <a:pPr>
              <a:buFont typeface="Wingdings" pitchFamily="2" charset="2"/>
              <a:buChar char="Ø"/>
              <a:defRPr/>
            </a:pPr>
            <a:r>
              <a:rPr lang="en-US" sz="1900" dirty="0"/>
              <a:t>1964  Title VI Civil Rights Act </a:t>
            </a:r>
          </a:p>
          <a:p>
            <a:pPr>
              <a:buFont typeface="Wingdings" pitchFamily="2" charset="2"/>
              <a:buChar char="Ø"/>
              <a:defRPr/>
            </a:pPr>
            <a:r>
              <a:rPr lang="en-US" sz="1900" dirty="0"/>
              <a:t>1986	Office of Minority 	Health was founded</a:t>
            </a:r>
          </a:p>
          <a:p>
            <a:pPr>
              <a:buFont typeface="Wingdings" pitchFamily="2" charset="2"/>
              <a:buChar char="Ø"/>
              <a:defRPr/>
            </a:pPr>
            <a:r>
              <a:rPr lang="en-US" altLang="en-US" sz="1900" dirty="0"/>
              <a:t>2000	CLAS standards first 	published</a:t>
            </a:r>
          </a:p>
          <a:p>
            <a:pPr>
              <a:buFont typeface="Wingdings" pitchFamily="2" charset="2"/>
              <a:buChar char="Ø"/>
              <a:defRPr/>
            </a:pPr>
            <a:r>
              <a:rPr lang="en-US" altLang="en-US" sz="1900" dirty="0"/>
              <a:t>2010	</a:t>
            </a:r>
            <a:r>
              <a:rPr lang="en-US" sz="1900" dirty="0"/>
              <a:t> The Affordable Health 	Care for America Act 	(H.R. 3692)</a:t>
            </a:r>
          </a:p>
          <a:p>
            <a:pPr>
              <a:buFont typeface="Wingdings" pitchFamily="2" charset="2"/>
              <a:buChar char="Ø"/>
              <a:defRPr/>
            </a:pPr>
            <a:r>
              <a:rPr lang="en-US" altLang="en-US" sz="1900" dirty="0"/>
              <a:t>2011	</a:t>
            </a:r>
            <a:r>
              <a:rPr lang="en-US" sz="1900" dirty="0"/>
              <a:t>The Joint Commission 	</a:t>
            </a:r>
            <a:r>
              <a:rPr lang="en-US" sz="1900" i="1" dirty="0"/>
              <a:t>Advancing Effective 	Communication, Cultural 	Competence, and Patient-	and Family-Centered 	Care: A 	Roadmap for 	Hospitals</a:t>
            </a:r>
          </a:p>
          <a:p>
            <a:pPr>
              <a:buFont typeface="Wingdings" pitchFamily="2" charset="2"/>
              <a:buChar char="Ø"/>
              <a:defRPr/>
            </a:pPr>
            <a:r>
              <a:rPr lang="en-US" altLang="en-US" sz="1900" dirty="0"/>
              <a:t>2013	CLAS standards enhanced</a:t>
            </a:r>
          </a:p>
          <a:p>
            <a:pPr>
              <a:buFont typeface="Wingdings" pitchFamily="2" charset="2"/>
              <a:buChar char="Ø"/>
              <a:defRPr/>
            </a:pPr>
            <a:endParaRPr lang="en-US" altLang="en-US" sz="2000" dirty="0"/>
          </a:p>
        </p:txBody>
      </p:sp>
      <p:pic>
        <p:nvPicPr>
          <p:cNvPr id="20484"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p:cNvSpPr>
            <a:spLocks noChangeArrowheads="1"/>
          </p:cNvSpPr>
          <p:nvPr/>
        </p:nvSpPr>
        <p:spPr bwMode="auto">
          <a:xfrm>
            <a:off x="1752600" y="4572000"/>
            <a:ext cx="4800600" cy="2171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9688">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spcBef>
                <a:spcPts val="1050"/>
              </a:spcBef>
            </a:pPr>
            <a:r>
              <a:rPr lang="en-US" altLang="en-US">
                <a:cs typeface="Arial" panose="020B0604020202020204" pitchFamily="34" charset="0"/>
              </a:rPr>
              <a:t>This scene would not be possible without him. He is the connecting link between the American clerk and the European immigrant, between the New World and the Old World. His role as mediator makes him the central figure. </a:t>
            </a:r>
          </a:p>
          <a:p>
            <a:pPr algn="ctr">
              <a:spcBef>
                <a:spcPts val="1050"/>
              </a:spcBef>
            </a:pPr>
            <a:r>
              <a:rPr lang="en-US" altLang="en-US" b="1">
                <a:cs typeface="Arial" panose="020B0604020202020204" pitchFamily="34" charset="0"/>
              </a:rPr>
              <a:t>Who is he?</a:t>
            </a:r>
          </a:p>
        </p:txBody>
      </p:sp>
    </p:spTree>
    <p:extLst>
      <p:ext uri="{BB962C8B-B14F-4D97-AF65-F5344CB8AC3E}">
        <p14:creationId xmlns:p14="http://schemas.microsoft.com/office/powerpoint/2010/main" val="790117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sz="4000" b="1"/>
              <a:t>VIII</a:t>
            </a:r>
            <a:br>
              <a:rPr lang="en-US" altLang="en-US" sz="4000" b="1"/>
            </a:br>
            <a:r>
              <a:rPr lang="en-US" altLang="en-US" sz="4000" b="1"/>
              <a:t>Talk About It!</a:t>
            </a:r>
            <a:r>
              <a:rPr lang="en-US" altLang="en-US" sz="4000"/>
              <a:t/>
            </a:r>
            <a:br>
              <a:rPr lang="en-US" altLang="en-US" sz="4000"/>
            </a:br>
            <a:endParaRPr lang="en-US" altLang="en-US" sz="4000"/>
          </a:p>
        </p:txBody>
      </p:sp>
      <p:sp>
        <p:nvSpPr>
          <p:cNvPr id="15363" name="Rectangle 3"/>
          <p:cNvSpPr>
            <a:spLocks noGrp="1" noChangeArrowheads="1"/>
          </p:cNvSpPr>
          <p:nvPr>
            <p:ph idx="1"/>
          </p:nvPr>
        </p:nvSpPr>
        <p:spPr/>
        <p:txBody>
          <a:bodyPr/>
          <a:lstStyle/>
          <a:p>
            <a:endParaRPr lang="en-US" altLang="en-US"/>
          </a:p>
          <a:p>
            <a:endParaRPr lang="en-US" altLang="en-US"/>
          </a:p>
          <a:p>
            <a:r>
              <a:rPr lang="en-US" altLang="en-US"/>
              <a:t>We have to be willing to talk about issues of difference and issues of similarity</a:t>
            </a:r>
          </a:p>
          <a:p>
            <a:r>
              <a:rPr lang="en-US" altLang="en-US"/>
              <a:t>Strategize about it</a:t>
            </a:r>
          </a:p>
        </p:txBody>
      </p:sp>
      <p:pic>
        <p:nvPicPr>
          <p:cNvPr id="15364" name="Picture 4" descr="MCj02854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38601"/>
            <a:ext cx="1790700" cy="178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4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altLang="en-US" sz="4000" b="1"/>
              <a:t>IX</a:t>
            </a:r>
            <a:br>
              <a:rPr lang="en-US" altLang="en-US" sz="4000" b="1"/>
            </a:br>
            <a:r>
              <a:rPr lang="en-US" altLang="en-US" sz="4000" b="1"/>
              <a:t>Stay Awake</a:t>
            </a:r>
            <a:r>
              <a:rPr lang="en-US" altLang="en-US" sz="4000"/>
              <a:t/>
            </a:r>
            <a:br>
              <a:rPr lang="en-US" altLang="en-US" sz="4000"/>
            </a:br>
            <a:endParaRPr lang="en-US" altLang="en-US" sz="4000"/>
          </a:p>
        </p:txBody>
      </p:sp>
      <p:sp>
        <p:nvSpPr>
          <p:cNvPr id="18435" name="Rectangle 3"/>
          <p:cNvSpPr>
            <a:spLocks noGrp="1" noChangeArrowheads="1"/>
          </p:cNvSpPr>
          <p:nvPr>
            <p:ph idx="1"/>
          </p:nvPr>
        </p:nvSpPr>
        <p:spPr/>
        <p:txBody>
          <a:bodyPr/>
          <a:lstStyle/>
          <a:p>
            <a:endParaRPr lang="en-US" altLang="en-US"/>
          </a:p>
          <a:p>
            <a:endParaRPr lang="en-US" altLang="en-US"/>
          </a:p>
          <a:p>
            <a:endParaRPr lang="en-US" altLang="en-US"/>
          </a:p>
          <a:p>
            <a:r>
              <a:rPr lang="en-US" altLang="en-US"/>
              <a:t>Pitfalls, red flags and remedies</a:t>
            </a:r>
          </a:p>
          <a:p>
            <a:endParaRPr lang="en-US" altLang="en-US"/>
          </a:p>
        </p:txBody>
      </p:sp>
      <p:pic>
        <p:nvPicPr>
          <p:cNvPr id="18436" name="Picture 4" descr="MMj035667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19600"/>
            <a:ext cx="24384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84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Tactile (Touching) Communication</a:t>
            </a:r>
          </a:p>
        </p:txBody>
      </p:sp>
      <p:sp>
        <p:nvSpPr>
          <p:cNvPr id="25603" name="Rectangle 3"/>
          <p:cNvSpPr>
            <a:spLocks noGrp="1" noChangeArrowheads="1"/>
          </p:cNvSpPr>
          <p:nvPr>
            <p:ph idx="1"/>
          </p:nvPr>
        </p:nvSpPr>
        <p:spPr>
          <a:xfrm>
            <a:off x="2033588" y="2336801"/>
            <a:ext cx="8101012" cy="3598863"/>
          </a:xfrm>
        </p:spPr>
        <p:txBody>
          <a:bodyPr/>
          <a:lstStyle/>
          <a:p>
            <a:pPr>
              <a:buFont typeface="Wingdings" panose="05000000000000000000" pitchFamily="2" charset="2"/>
              <a:buChar char="Ø"/>
            </a:pPr>
            <a:r>
              <a:rPr lang="en-US" altLang="en-US" sz="1600"/>
              <a:t>Compared to other cultures, Americans rarely touch each other, limiting ourselves to handshakes and occasional pats on the shoulder or arm in business relationships, or hugs in closer friendships, unless your family is from a touching culture</a:t>
            </a:r>
          </a:p>
          <a:p>
            <a:pPr>
              <a:buFont typeface="Wingdings" panose="05000000000000000000" pitchFamily="2" charset="2"/>
              <a:buChar char="Ø"/>
            </a:pPr>
            <a:r>
              <a:rPr lang="en-US" altLang="en-US" sz="1600"/>
              <a:t>Latin Americans and Middle Easterners touch with much greater frequency. In these cultures, it is not uncommon for two men to hold hands, signifying nothing more than friendship</a:t>
            </a:r>
          </a:p>
          <a:p>
            <a:pPr>
              <a:buFont typeface="Wingdings" panose="05000000000000000000" pitchFamily="2" charset="2"/>
              <a:buChar char="Ø"/>
            </a:pPr>
            <a:r>
              <a:rPr lang="en-US" altLang="en-US" sz="1600"/>
              <a:t>Certain other groups, such as the Japanese, touch less than Americans and may be uncomfortable being touched in a casual relationship</a:t>
            </a:r>
          </a:p>
          <a:p>
            <a:pPr>
              <a:buFont typeface="Wingdings" panose="05000000000000000000" pitchFamily="2" charset="2"/>
              <a:buChar char="Ø"/>
            </a:pPr>
            <a:r>
              <a:rPr lang="en-US" altLang="en-US" sz="1600"/>
              <a:t>People from cultures with conservative customs regulating inter-gender relationships may be extremely uncomfortable being touched by someone of the opposite sex</a:t>
            </a:r>
          </a:p>
          <a:p>
            <a:pPr>
              <a:buFont typeface="Wingdings" panose="05000000000000000000" pitchFamily="2" charset="2"/>
              <a:buChar char="Ø"/>
            </a:pPr>
            <a:r>
              <a:rPr lang="en-US" altLang="en-US" sz="1600"/>
              <a:t>Touching someone on the head is offensive to most Asians</a:t>
            </a:r>
          </a:p>
        </p:txBody>
      </p:sp>
      <p:sp>
        <p:nvSpPr>
          <p:cNvPr id="25604" name="Rectangle 3"/>
          <p:cNvSpPr>
            <a:spLocks noChangeArrowheads="1"/>
          </p:cNvSpPr>
          <p:nvPr/>
        </p:nvSpPr>
        <p:spPr bwMode="auto">
          <a:xfrm>
            <a:off x="1752601" y="6248400"/>
            <a:ext cx="8455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en-US" sz="1100"/>
              <a:t>© 2008 Diversity Council: http://www.diversitycouncil.org/toolkit/Resources_TipSheet_NonverbalCrossCulturalCommunication.pdf</a:t>
            </a:r>
          </a:p>
        </p:txBody>
      </p:sp>
    </p:spTree>
    <p:extLst>
      <p:ext uri="{BB962C8B-B14F-4D97-AF65-F5344CB8AC3E}">
        <p14:creationId xmlns:p14="http://schemas.microsoft.com/office/powerpoint/2010/main" val="3688725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en-US" sz="4000" b="1"/>
              <a:t>X</a:t>
            </a:r>
            <a:br>
              <a:rPr lang="en-US" altLang="en-US" sz="4000" b="1"/>
            </a:br>
            <a:r>
              <a:rPr lang="en-US" altLang="en-US" sz="4000" b="1"/>
              <a:t>Honor Thyself … As a Human Being</a:t>
            </a:r>
          </a:p>
        </p:txBody>
      </p:sp>
      <p:sp>
        <p:nvSpPr>
          <p:cNvPr id="16387" name="Rectangle 3"/>
          <p:cNvSpPr>
            <a:spLocks noGrp="1" noChangeArrowheads="1"/>
          </p:cNvSpPr>
          <p:nvPr>
            <p:ph idx="1"/>
          </p:nvPr>
        </p:nvSpPr>
        <p:spPr/>
        <p:txBody>
          <a:bodyPr/>
          <a:lstStyle/>
          <a:p>
            <a:endParaRPr lang="en-US" altLang="en-US"/>
          </a:p>
          <a:p>
            <a:endParaRPr lang="en-US" altLang="en-US"/>
          </a:p>
          <a:p>
            <a:r>
              <a:rPr lang="en-US" altLang="en-US"/>
              <a:t>Decrease stress so that bias and stereotype are less likely to govern.</a:t>
            </a:r>
          </a:p>
        </p:txBody>
      </p:sp>
      <p:pic>
        <p:nvPicPr>
          <p:cNvPr id="16390" name="Picture 6" descr="MPj040036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1" y="3962401"/>
            <a:ext cx="390207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18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617838"/>
            <a:ext cx="9613861" cy="1334530"/>
          </a:xfrm>
        </p:spPr>
        <p:txBody>
          <a:bodyPr>
            <a:normAutofit/>
          </a:bodyPr>
          <a:lstStyle/>
          <a:p>
            <a:r>
              <a:rPr lang="en-US" sz="4000" cap="small" dirty="0" smtClean="0"/>
              <a:t>Language Access and Cultural Competence</a:t>
            </a:r>
            <a:endParaRPr lang="en-US" sz="4000" cap="small" dirty="0"/>
          </a:p>
        </p:txBody>
      </p:sp>
      <p:sp>
        <p:nvSpPr>
          <p:cNvPr id="3" name="Subtitle 2"/>
          <p:cNvSpPr>
            <a:spLocks noGrp="1"/>
          </p:cNvSpPr>
          <p:nvPr>
            <p:ph idx="1"/>
          </p:nvPr>
        </p:nvSpPr>
        <p:spPr>
          <a:xfrm>
            <a:off x="680321" y="2817341"/>
            <a:ext cx="9613861" cy="3118847"/>
          </a:xfrm>
        </p:spPr>
        <p:txBody>
          <a:bodyPr>
            <a:noAutofit/>
          </a:bodyPr>
          <a:lstStyle/>
          <a:p>
            <a:pPr algn="r"/>
            <a:r>
              <a:rPr lang="en-US" sz="1600" dirty="0" smtClean="0"/>
              <a:t>Lillian M. Moy, Executive Director</a:t>
            </a:r>
          </a:p>
          <a:p>
            <a:pPr algn="r"/>
            <a:r>
              <a:rPr lang="en-US" sz="1600" dirty="0" smtClean="0"/>
              <a:t>Legal Aid Society of Northeastern New York</a:t>
            </a:r>
          </a:p>
          <a:p>
            <a:pPr algn="r"/>
            <a:r>
              <a:rPr lang="en-US" sz="1600" dirty="0" smtClean="0"/>
              <a:t>55 Colvin Avenue, Albany, NY 12206</a:t>
            </a:r>
          </a:p>
          <a:p>
            <a:pPr algn="r"/>
            <a:r>
              <a:rPr lang="en-US" sz="1600" dirty="0" smtClean="0"/>
              <a:t>518-689-6304/518-427-8352 (fax) </a:t>
            </a:r>
            <a:r>
              <a:rPr lang="en-US" sz="1600" dirty="0" smtClean="0">
                <a:hlinkClick r:id="rId2"/>
              </a:rPr>
              <a:t>lmoy@lasnny.org</a:t>
            </a:r>
            <a:endParaRPr lang="en-US" sz="1600" dirty="0" smtClean="0"/>
          </a:p>
          <a:p>
            <a:pPr algn="r"/>
            <a:endParaRPr lang="en-US" sz="1600" dirty="0"/>
          </a:p>
          <a:p>
            <a:pPr algn="r"/>
            <a:r>
              <a:rPr lang="en-US" sz="1600" dirty="0" smtClean="0"/>
              <a:t>Celina Ramsey, MSHC, Language, Health Literacy &amp; Diversity </a:t>
            </a:r>
            <a:r>
              <a:rPr lang="en-US" sz="1600" dirty="0" err="1" smtClean="0"/>
              <a:t>Coordiantor</a:t>
            </a:r>
            <a:endParaRPr lang="en-US" sz="1600" dirty="0" smtClean="0"/>
          </a:p>
          <a:p>
            <a:pPr algn="r"/>
            <a:r>
              <a:rPr lang="en-US" sz="1600" dirty="0" smtClean="0"/>
              <a:t>Staten Island University Hospital</a:t>
            </a:r>
          </a:p>
          <a:p>
            <a:pPr algn="r"/>
            <a:r>
              <a:rPr lang="en-US" sz="1600" dirty="0" smtClean="0"/>
              <a:t>718-226-8435/718-226-6842 (fax) cramsey@siuh.edu </a:t>
            </a:r>
            <a:endParaRPr lang="en-US" sz="1600" dirty="0"/>
          </a:p>
        </p:txBody>
      </p:sp>
    </p:spTree>
    <p:extLst>
      <p:ext uri="{BB962C8B-B14F-4D97-AF65-F5344CB8AC3E}">
        <p14:creationId xmlns:p14="http://schemas.microsoft.com/office/powerpoint/2010/main" val="84245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Why We Can’t Wait</a:t>
            </a:r>
          </a:p>
        </p:txBody>
      </p:sp>
      <p:sp>
        <p:nvSpPr>
          <p:cNvPr id="68611" name="Rectangle 3"/>
          <p:cNvSpPr>
            <a:spLocks noGrp="1" noChangeArrowheads="1"/>
          </p:cNvSpPr>
          <p:nvPr>
            <p:ph idx="1"/>
          </p:nvPr>
        </p:nvSpPr>
        <p:spPr/>
        <p:txBody>
          <a:bodyPr/>
          <a:lstStyle/>
          <a:p>
            <a:r>
              <a:rPr lang="en-US" altLang="en-US" smtClean="0"/>
              <a:t>:”The limits of my language are the limits of my world.”</a:t>
            </a:r>
          </a:p>
          <a:p>
            <a:endParaRPr lang="en-US" altLang="en-US" smtClean="0"/>
          </a:p>
          <a:p>
            <a:pPr lvl="4"/>
            <a:r>
              <a:rPr lang="en-US" altLang="en-US" sz="2800"/>
              <a:t>Ludwig Von Wittgenstein</a:t>
            </a:r>
          </a:p>
        </p:txBody>
      </p:sp>
    </p:spTree>
    <p:extLst>
      <p:ext uri="{BB962C8B-B14F-4D97-AF65-F5344CB8AC3E}">
        <p14:creationId xmlns:p14="http://schemas.microsoft.com/office/powerpoint/2010/main" val="1526529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Quick Self-Assessment</a:t>
            </a:r>
          </a:p>
        </p:txBody>
      </p:sp>
      <p:sp>
        <p:nvSpPr>
          <p:cNvPr id="6147" name="Rectangle 3"/>
          <p:cNvSpPr>
            <a:spLocks noGrp="1" noChangeArrowheads="1"/>
          </p:cNvSpPr>
          <p:nvPr>
            <p:ph idx="1"/>
          </p:nvPr>
        </p:nvSpPr>
        <p:spPr/>
        <p:txBody>
          <a:bodyPr>
            <a:normAutofit fontScale="92500" lnSpcReduction="20000"/>
          </a:bodyPr>
          <a:lstStyle/>
          <a:p>
            <a:pPr eaLnBrk="1" hangingPunct="1"/>
            <a:r>
              <a:rPr lang="en-US" altLang="en-US" sz="2600" dirty="0"/>
              <a:t>Do clients bring their own interpreter? </a:t>
            </a:r>
          </a:p>
          <a:p>
            <a:pPr eaLnBrk="1" hangingPunct="1"/>
            <a:r>
              <a:rPr lang="en-US" altLang="en-US" sz="2600" dirty="0"/>
              <a:t>Training on how to interpret for staff interpreters</a:t>
            </a:r>
          </a:p>
          <a:p>
            <a:pPr eaLnBrk="1" hangingPunct="1"/>
            <a:r>
              <a:rPr lang="en-US" altLang="en-US" sz="2600" dirty="0"/>
              <a:t>Training on how to work with interpreters</a:t>
            </a:r>
          </a:p>
          <a:p>
            <a:pPr eaLnBrk="1" hangingPunct="1"/>
            <a:r>
              <a:rPr lang="en-US" altLang="en-US" sz="2600" dirty="0"/>
              <a:t>Written LEP policy</a:t>
            </a:r>
          </a:p>
          <a:p>
            <a:pPr eaLnBrk="1" hangingPunct="1"/>
            <a:r>
              <a:rPr lang="en-US" altLang="en-US" sz="2600" dirty="0"/>
              <a:t>Intake Database has mandatory language fields</a:t>
            </a:r>
          </a:p>
          <a:p>
            <a:pPr eaLnBrk="1" hangingPunct="1"/>
            <a:r>
              <a:rPr lang="en-US" altLang="en-US" sz="2600" dirty="0"/>
              <a:t>Sends letters in English only to non-English speakers</a:t>
            </a:r>
          </a:p>
          <a:p>
            <a:pPr eaLnBrk="1" hangingPunct="1"/>
            <a:r>
              <a:rPr lang="en-US" altLang="en-US" sz="2600" dirty="0"/>
              <a:t>Vital documents </a:t>
            </a:r>
            <a:r>
              <a:rPr lang="en-US" altLang="en-US" sz="2600" dirty="0" smtClean="0"/>
              <a:t>translated</a:t>
            </a:r>
          </a:p>
          <a:p>
            <a:pPr eaLnBrk="1" hangingPunct="1"/>
            <a:r>
              <a:rPr lang="en-US" altLang="en-US" sz="2600" dirty="0" smtClean="0"/>
              <a:t>Are you aware of how your own cultural biases affect  your services to clients/students?</a:t>
            </a:r>
          </a:p>
          <a:p>
            <a:pPr eaLnBrk="1" hangingPunct="1"/>
            <a:endParaRPr lang="en-US" altLang="en-US" sz="2600" dirty="0"/>
          </a:p>
        </p:txBody>
      </p:sp>
    </p:spTree>
    <p:extLst>
      <p:ext uri="{BB962C8B-B14F-4D97-AF65-F5344CB8AC3E}">
        <p14:creationId xmlns:p14="http://schemas.microsoft.com/office/powerpoint/2010/main" val="562875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7814"/>
            <a:ext cx="8305800" cy="1322387"/>
          </a:xfrm>
        </p:spPr>
        <p:txBody>
          <a:bodyPr/>
          <a:lstStyle/>
          <a:p>
            <a:pPr eaLnBrk="1" hangingPunct="1"/>
            <a:r>
              <a:rPr lang="en-US" altLang="en-US" sz="3800" b="1"/>
              <a:t>Legal Imperatives</a:t>
            </a:r>
            <a:r>
              <a:rPr lang="en-US" altLang="en-US" sz="3800"/>
              <a:t>  </a:t>
            </a:r>
          </a:p>
        </p:txBody>
      </p:sp>
      <p:sp>
        <p:nvSpPr>
          <p:cNvPr id="12291" name="Rectangle 3"/>
          <p:cNvSpPr>
            <a:spLocks noGrp="1" noChangeArrowheads="1"/>
          </p:cNvSpPr>
          <p:nvPr>
            <p:ph idx="1"/>
          </p:nvPr>
        </p:nvSpPr>
        <p:spPr>
          <a:xfrm>
            <a:off x="1981199" y="2051223"/>
            <a:ext cx="8629135" cy="3921125"/>
          </a:xfrm>
        </p:spPr>
        <p:txBody>
          <a:bodyPr/>
          <a:lstStyle/>
          <a:p>
            <a:pPr eaLnBrk="1" hangingPunct="1"/>
            <a:r>
              <a:rPr lang="en-US" altLang="en-US" dirty="0" smtClean="0"/>
              <a:t>VI of the Civil Rights Act of 1964, 42 USC Sec. 2000d </a:t>
            </a:r>
          </a:p>
          <a:p>
            <a:pPr eaLnBrk="1" hangingPunct="1"/>
            <a:r>
              <a:rPr lang="en-US" altLang="en-US" dirty="0" smtClean="0"/>
              <a:t>Executive Order 13166</a:t>
            </a:r>
          </a:p>
          <a:p>
            <a:pPr eaLnBrk="1" hangingPunct="1"/>
            <a:r>
              <a:rPr lang="en-US" altLang="en-US" dirty="0" smtClean="0"/>
              <a:t>DOJ Guidance</a:t>
            </a:r>
          </a:p>
          <a:p>
            <a:pPr eaLnBrk="1" hangingPunct="1"/>
            <a:r>
              <a:rPr lang="en-US" altLang="en-US" dirty="0" smtClean="0"/>
              <a:t>LSC Program Letter 04-2</a:t>
            </a:r>
          </a:p>
          <a:p>
            <a:pPr eaLnBrk="1" hangingPunct="1"/>
            <a:r>
              <a:rPr lang="en-US" altLang="en-US" dirty="0" smtClean="0"/>
              <a:t>ABA Standard 4.6</a:t>
            </a:r>
          </a:p>
          <a:p>
            <a:pPr eaLnBrk="1" hangingPunct="1"/>
            <a:r>
              <a:rPr lang="en-US" altLang="en-US" dirty="0" smtClean="0"/>
              <a:t>Ethical obligations/malpractice</a:t>
            </a:r>
          </a:p>
          <a:p>
            <a:r>
              <a:rPr lang="en-US" u="sng" dirty="0">
                <a:hlinkClick r:id="rId2"/>
              </a:rPr>
              <a:t>https://www.thinkculturalhealth.hhs.gov/Content/clas.asp</a:t>
            </a:r>
            <a:endParaRPr lang="en-US" dirty="0"/>
          </a:p>
          <a:p>
            <a:pPr eaLnBrk="1" hangingPunct="1"/>
            <a:endParaRPr lang="en-US" altLang="en-US" dirty="0" smtClean="0"/>
          </a:p>
        </p:txBody>
      </p:sp>
    </p:spTree>
    <p:extLst>
      <p:ext uri="{BB962C8B-B14F-4D97-AF65-F5344CB8AC3E}">
        <p14:creationId xmlns:p14="http://schemas.microsoft.com/office/powerpoint/2010/main" val="882174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52600" y="685800"/>
            <a:ext cx="7543800" cy="1081088"/>
          </a:xfrm>
        </p:spPr>
        <p:txBody>
          <a:bodyPr/>
          <a:lstStyle/>
          <a:p>
            <a:r>
              <a:rPr lang="en-US" altLang="en-US" sz="3000" b="1">
                <a:cs typeface="Arial" panose="020B0604020202020204" pitchFamily="34" charset="0"/>
              </a:rPr>
              <a:t>National Standards for Culturally and Linguistically Appropriate Services: CLAS</a:t>
            </a:r>
            <a:endParaRPr lang="en-US" altLang="en-US" sz="3000"/>
          </a:p>
        </p:txBody>
      </p:sp>
      <p:sp>
        <p:nvSpPr>
          <p:cNvPr id="68611" name="Rectangle 3"/>
          <p:cNvSpPr>
            <a:spLocks noGrp="1" noChangeArrowheads="1"/>
          </p:cNvSpPr>
          <p:nvPr>
            <p:ph idx="1"/>
          </p:nvPr>
        </p:nvSpPr>
        <p:spPr>
          <a:xfrm>
            <a:off x="1905001" y="2209800"/>
            <a:ext cx="3376613" cy="4343400"/>
          </a:xfrm>
          <a:ln>
            <a:solidFill>
              <a:schemeClr val="accent1"/>
            </a:solidFill>
          </a:ln>
        </p:spPr>
        <p:txBody>
          <a:bodyPr rtlCol="0">
            <a:normAutofit fontScale="85000" lnSpcReduction="20000"/>
          </a:bodyPr>
          <a:lstStyle/>
          <a:p>
            <a:pPr>
              <a:buNone/>
              <a:defRPr/>
            </a:pPr>
            <a:r>
              <a:rPr lang="en-US" altLang="en-US" sz="2000" b="1" dirty="0"/>
              <a:t>The CLAS standards are designed to educate and inform practices to</a:t>
            </a:r>
          </a:p>
          <a:p>
            <a:pPr>
              <a:buFont typeface="Wingdings" pitchFamily="2" charset="2"/>
              <a:buChar char="Ø"/>
              <a:defRPr/>
            </a:pPr>
            <a:r>
              <a:rPr lang="en-US" sz="2000" dirty="0"/>
              <a:t> Advance health equity</a:t>
            </a:r>
          </a:p>
          <a:p>
            <a:pPr>
              <a:buFont typeface="Wingdings" pitchFamily="2" charset="2"/>
              <a:buChar char="Ø"/>
              <a:defRPr/>
            </a:pPr>
            <a:r>
              <a:rPr lang="en-US" sz="2000" dirty="0"/>
              <a:t> Improve quality</a:t>
            </a:r>
          </a:p>
          <a:p>
            <a:pPr>
              <a:buFont typeface="Wingdings" pitchFamily="2" charset="2"/>
              <a:buChar char="Ø"/>
              <a:defRPr/>
            </a:pPr>
            <a:r>
              <a:rPr lang="en-US" sz="2000" dirty="0"/>
              <a:t> Help eliminate health care disparities</a:t>
            </a:r>
          </a:p>
          <a:p>
            <a:pPr>
              <a:buFont typeface="Wingdings" pitchFamily="2" charset="2"/>
              <a:buChar char="Ø"/>
              <a:defRPr/>
            </a:pPr>
            <a:endParaRPr lang="en-US" altLang="en-US" sz="2000" b="1" dirty="0"/>
          </a:p>
          <a:p>
            <a:pPr>
              <a:buNone/>
              <a:defRPr/>
            </a:pPr>
            <a:r>
              <a:rPr lang="en-US" sz="2000" b="1" u="sng" dirty="0"/>
              <a:t>Principal Standard: </a:t>
            </a:r>
          </a:p>
          <a:p>
            <a:pPr>
              <a:buNone/>
              <a:defRPr/>
            </a:pPr>
            <a:r>
              <a:rPr lang="en-US" sz="2000" dirty="0"/>
              <a:t>1. Provide effective, equitable, understandable, and respectful quality care and services that are responsive to diverse cultural health beliefs and practices, preferred languages, health literacy, and other communication needs. </a:t>
            </a:r>
          </a:p>
        </p:txBody>
      </p:sp>
      <p:sp>
        <p:nvSpPr>
          <p:cNvPr id="21508" name="Rectangle 3"/>
          <p:cNvSpPr txBox="1">
            <a:spLocks noChangeArrowheads="1"/>
          </p:cNvSpPr>
          <p:nvPr/>
        </p:nvSpPr>
        <p:spPr bwMode="auto">
          <a:xfrm>
            <a:off x="5638800" y="2209800"/>
            <a:ext cx="4572000" cy="4343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ct val="90000"/>
              </a:lnSpc>
              <a:spcBef>
                <a:spcPts val="1000"/>
              </a:spcBef>
            </a:pPr>
            <a:r>
              <a:rPr lang="en-US" altLang="en-US" sz="2000" b="1" u="sng"/>
              <a:t>Standards 2-15:</a:t>
            </a:r>
          </a:p>
          <a:p>
            <a:pPr>
              <a:lnSpc>
                <a:spcPct val="90000"/>
              </a:lnSpc>
              <a:spcBef>
                <a:spcPts val="1000"/>
              </a:spcBef>
              <a:buFont typeface="Wingdings" panose="05000000000000000000" pitchFamily="2" charset="2"/>
              <a:buChar char="Ø"/>
            </a:pPr>
            <a:r>
              <a:rPr lang="en-US" altLang="en-US" sz="2000"/>
              <a:t> </a:t>
            </a:r>
            <a:r>
              <a:rPr lang="en-US" altLang="en-US"/>
              <a:t>Leadership supports CLAS</a:t>
            </a:r>
          </a:p>
          <a:p>
            <a:pPr>
              <a:lnSpc>
                <a:spcPct val="90000"/>
              </a:lnSpc>
              <a:spcBef>
                <a:spcPts val="1000"/>
              </a:spcBef>
              <a:buFont typeface="Wingdings" panose="05000000000000000000" pitchFamily="2" charset="2"/>
              <a:buChar char="Ø"/>
            </a:pPr>
            <a:r>
              <a:rPr lang="en-US" altLang="en-US"/>
              <a:t> Policy and governance created</a:t>
            </a:r>
          </a:p>
          <a:p>
            <a:pPr>
              <a:lnSpc>
                <a:spcPct val="90000"/>
              </a:lnSpc>
              <a:spcBef>
                <a:spcPts val="1000"/>
              </a:spcBef>
              <a:buFont typeface="Wingdings" panose="05000000000000000000" pitchFamily="2" charset="2"/>
              <a:buChar char="Ø"/>
            </a:pPr>
            <a:r>
              <a:rPr lang="en-US" altLang="en-US"/>
              <a:t> Workforce Diversity</a:t>
            </a:r>
          </a:p>
          <a:p>
            <a:pPr>
              <a:lnSpc>
                <a:spcPct val="90000"/>
              </a:lnSpc>
              <a:spcBef>
                <a:spcPts val="1000"/>
              </a:spcBef>
              <a:buFont typeface="Wingdings" panose="05000000000000000000" pitchFamily="2" charset="2"/>
              <a:buChar char="Ø"/>
            </a:pPr>
            <a:r>
              <a:rPr lang="en-US" altLang="en-US"/>
              <a:t> Workforce educated on CLAS</a:t>
            </a:r>
          </a:p>
          <a:p>
            <a:pPr>
              <a:lnSpc>
                <a:spcPct val="90000"/>
              </a:lnSpc>
              <a:spcBef>
                <a:spcPts val="1000"/>
              </a:spcBef>
              <a:buFont typeface="Wingdings" panose="05000000000000000000" pitchFamily="2" charset="2"/>
              <a:buChar char="Ø"/>
            </a:pPr>
            <a:r>
              <a:rPr lang="en-US" altLang="en-US"/>
              <a:t> Communication and Language     Access meet diverse needs*</a:t>
            </a:r>
          </a:p>
          <a:p>
            <a:pPr>
              <a:lnSpc>
                <a:spcPct val="90000"/>
              </a:lnSpc>
              <a:spcBef>
                <a:spcPts val="1000"/>
              </a:spcBef>
              <a:buFont typeface="Wingdings" panose="05000000000000000000" pitchFamily="2" charset="2"/>
              <a:buChar char="Ø"/>
            </a:pPr>
            <a:r>
              <a:rPr lang="en-US" altLang="en-US"/>
              <a:t> Continuous assessment and monitoring of demographical data</a:t>
            </a:r>
          </a:p>
          <a:p>
            <a:pPr>
              <a:lnSpc>
                <a:spcPct val="90000"/>
              </a:lnSpc>
              <a:spcBef>
                <a:spcPts val="1000"/>
              </a:spcBef>
              <a:buFont typeface="Wingdings" panose="05000000000000000000" pitchFamily="2" charset="2"/>
              <a:buChar char="Ø"/>
            </a:pPr>
            <a:r>
              <a:rPr lang="en-US" altLang="en-US"/>
              <a:t> Community programmatic partnership</a:t>
            </a:r>
          </a:p>
          <a:p>
            <a:pPr>
              <a:lnSpc>
                <a:spcPct val="90000"/>
              </a:lnSpc>
              <a:spcBef>
                <a:spcPts val="1000"/>
              </a:spcBef>
              <a:buFont typeface="Wingdings" panose="05000000000000000000" pitchFamily="2" charset="2"/>
              <a:buChar char="Ø"/>
            </a:pPr>
            <a:r>
              <a:rPr lang="en-US" altLang="en-US"/>
              <a:t> Conflict resolution process</a:t>
            </a:r>
          </a:p>
          <a:p>
            <a:pPr>
              <a:lnSpc>
                <a:spcPct val="90000"/>
              </a:lnSpc>
              <a:spcBef>
                <a:spcPts val="1000"/>
              </a:spcBef>
              <a:buFont typeface="Wingdings" panose="05000000000000000000" pitchFamily="2" charset="2"/>
              <a:buChar char="Ø"/>
            </a:pPr>
            <a:r>
              <a:rPr lang="en-US" altLang="en-US"/>
              <a:t> Communicate progress </a:t>
            </a:r>
          </a:p>
          <a:p>
            <a:pPr>
              <a:lnSpc>
                <a:spcPct val="90000"/>
              </a:lnSpc>
              <a:spcBef>
                <a:spcPts val="1000"/>
              </a:spcBef>
              <a:buFont typeface="Wingdings" panose="05000000000000000000" pitchFamily="2" charset="2"/>
              <a:buChar char="Ø"/>
            </a:pPr>
            <a:endParaRPr lang="en-US" altLang="en-US" sz="2000"/>
          </a:p>
          <a:p>
            <a:pPr>
              <a:lnSpc>
                <a:spcPct val="90000"/>
              </a:lnSpc>
              <a:spcBef>
                <a:spcPts val="1000"/>
              </a:spcBef>
            </a:pPr>
            <a:endParaRPr lang="en-US" altLang="en-US" sz="2000"/>
          </a:p>
        </p:txBody>
      </p:sp>
    </p:spTree>
    <p:extLst>
      <p:ext uri="{BB962C8B-B14F-4D97-AF65-F5344CB8AC3E}">
        <p14:creationId xmlns:p14="http://schemas.microsoft.com/office/powerpoint/2010/main" val="396358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Limited English Proficiency (LEP)</a:t>
            </a:r>
          </a:p>
        </p:txBody>
      </p:sp>
      <p:sp>
        <p:nvSpPr>
          <p:cNvPr id="68611" name="Rectangle 3"/>
          <p:cNvSpPr>
            <a:spLocks noGrp="1" noChangeArrowheads="1"/>
          </p:cNvSpPr>
          <p:nvPr>
            <p:ph idx="1"/>
          </p:nvPr>
        </p:nvSpPr>
        <p:spPr>
          <a:xfrm>
            <a:off x="2057401" y="2286000"/>
            <a:ext cx="8177213" cy="4495800"/>
          </a:xfrm>
        </p:spPr>
        <p:txBody>
          <a:bodyPr rtlCol="0">
            <a:normAutofit fontScale="25000" lnSpcReduction="20000"/>
          </a:bodyPr>
          <a:lstStyle/>
          <a:p>
            <a:pPr marL="342900">
              <a:lnSpc>
                <a:spcPct val="80000"/>
              </a:lnSpc>
              <a:buFont typeface="Wingdings" pitchFamily="2" charset="2"/>
              <a:buChar char="Ø"/>
              <a:defRPr/>
            </a:pPr>
            <a:r>
              <a:rPr lang="en-US" sz="6000" b="1" dirty="0"/>
              <a:t>Limited English Proficient (LEP)</a:t>
            </a:r>
          </a:p>
          <a:p>
            <a:pPr marL="342900">
              <a:lnSpc>
                <a:spcPct val="120000"/>
              </a:lnSpc>
              <a:buNone/>
              <a:defRPr/>
            </a:pPr>
            <a:r>
              <a:rPr lang="en-US" sz="6000" dirty="0"/>
              <a:t>	</a:t>
            </a:r>
            <a:r>
              <a:rPr lang="en-US" sz="6000" dirty="0">
                <a:solidFill>
                  <a:schemeClr val="bg1"/>
                </a:solidFill>
              </a:rPr>
              <a:t>The term “limited English proficient” means that an individual cannot speak, read, write, or understand the English language at a level that permits him or her to interact effectively</a:t>
            </a:r>
          </a:p>
          <a:p>
            <a:pPr marL="342900">
              <a:lnSpc>
                <a:spcPct val="80000"/>
              </a:lnSpc>
              <a:buFont typeface="Wingdings" pitchFamily="2" charset="2"/>
              <a:buChar char="Ø"/>
              <a:defRPr/>
            </a:pPr>
            <a:r>
              <a:rPr lang="en-US" sz="6000" b="1" dirty="0"/>
              <a:t>Language Access Services</a:t>
            </a:r>
          </a:p>
          <a:p>
            <a:pPr marL="342900">
              <a:lnSpc>
                <a:spcPct val="120000"/>
              </a:lnSpc>
              <a:buNone/>
              <a:defRPr/>
            </a:pPr>
            <a:r>
              <a:rPr lang="en-US" sz="6000" dirty="0"/>
              <a:t>	</a:t>
            </a:r>
            <a:r>
              <a:rPr lang="en-US" sz="6000" dirty="0">
                <a:solidFill>
                  <a:schemeClr val="bg1"/>
                </a:solidFill>
              </a:rPr>
              <a:t>Language access services is the collective name for any service that helps an LEP person obtain the same access to and understanding as an English speaker would have. Language access services can include the use of bilingual staff and interpreters, as well as the provision of translated documents</a:t>
            </a:r>
          </a:p>
          <a:p>
            <a:pPr marL="342900">
              <a:lnSpc>
                <a:spcPct val="80000"/>
              </a:lnSpc>
              <a:buFont typeface="Wingdings" pitchFamily="2" charset="2"/>
              <a:buChar char="Ø"/>
              <a:defRPr/>
            </a:pPr>
            <a:r>
              <a:rPr lang="en-US" sz="6000" b="1" dirty="0"/>
              <a:t>Interpreting</a:t>
            </a:r>
          </a:p>
          <a:p>
            <a:pPr marL="342900">
              <a:lnSpc>
                <a:spcPct val="120000"/>
              </a:lnSpc>
              <a:buNone/>
              <a:defRPr/>
            </a:pPr>
            <a:r>
              <a:rPr lang="en-US" sz="6000" dirty="0"/>
              <a:t>	</a:t>
            </a:r>
            <a:r>
              <a:rPr lang="en-US" sz="6000" dirty="0">
                <a:solidFill>
                  <a:schemeClr val="bg1"/>
                </a:solidFill>
              </a:rPr>
              <a:t>The process of understanding and analyzing a spoken or signed message and re-expressing that message faithfully, accurately and objectively in another language, taking the cultural and social context into account</a:t>
            </a:r>
          </a:p>
          <a:p>
            <a:pPr marL="342900">
              <a:lnSpc>
                <a:spcPct val="80000"/>
              </a:lnSpc>
              <a:buFont typeface="Wingdings" pitchFamily="2" charset="2"/>
              <a:buChar char="Ø"/>
              <a:defRPr/>
            </a:pPr>
            <a:r>
              <a:rPr lang="en-US" sz="6000" b="1" dirty="0"/>
              <a:t>Translation</a:t>
            </a:r>
          </a:p>
          <a:p>
            <a:pPr marL="342900">
              <a:lnSpc>
                <a:spcPct val="120000"/>
              </a:lnSpc>
              <a:buNone/>
              <a:defRPr/>
            </a:pPr>
            <a:r>
              <a:rPr lang="en-US" sz="6000" dirty="0"/>
              <a:t>	</a:t>
            </a:r>
            <a:r>
              <a:rPr lang="en-US" sz="6000" dirty="0">
                <a:solidFill>
                  <a:schemeClr val="bg1"/>
                </a:solidFill>
              </a:rPr>
              <a:t>The conversion of written text into a corresponding written text in a different language</a:t>
            </a:r>
          </a:p>
        </p:txBody>
      </p:sp>
    </p:spTree>
    <p:extLst>
      <p:ext uri="{BB962C8B-B14F-4D97-AF65-F5344CB8AC3E}">
        <p14:creationId xmlns:p14="http://schemas.microsoft.com/office/powerpoint/2010/main" val="3959803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4800" b="1"/>
              <a:t>Ten Commandments of Cultural Competence</a:t>
            </a:r>
          </a:p>
        </p:txBody>
      </p:sp>
      <p:sp>
        <p:nvSpPr>
          <p:cNvPr id="2051" name="Rectangle 3"/>
          <p:cNvSpPr>
            <a:spLocks noGrp="1" noChangeArrowheads="1"/>
          </p:cNvSpPr>
          <p:nvPr>
            <p:ph type="subTitle" idx="1"/>
          </p:nvPr>
        </p:nvSpPr>
        <p:spPr/>
        <p:txBody>
          <a:bodyPr/>
          <a:lstStyle/>
          <a:p>
            <a:r>
              <a:rPr lang="en-US" altLang="en-US" sz="2800"/>
              <a:t>The Guiding Principles of Client Service </a:t>
            </a:r>
          </a:p>
          <a:p>
            <a:r>
              <a:rPr lang="en-US" altLang="en-US" sz="2800"/>
              <a:t>The Legal Aid Society of Northeastern New York</a:t>
            </a:r>
          </a:p>
        </p:txBody>
      </p:sp>
      <p:pic>
        <p:nvPicPr>
          <p:cNvPr id="2052" name="Picture 4" descr="MCj028684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4200526"/>
            <a:ext cx="291147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27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2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426</TotalTime>
  <Words>1036</Words>
  <Application>Microsoft Office PowerPoint</Application>
  <PresentationFormat>Custom</PresentationFormat>
  <Paragraphs>170</Paragraphs>
  <Slides>23</Slides>
  <Notes>11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Berlin</vt:lpstr>
      <vt:lpstr>Objectives</vt:lpstr>
      <vt:lpstr>Con(de)struction of the Language Barrier</vt:lpstr>
      <vt:lpstr>Language Access and Cultural Competence</vt:lpstr>
      <vt:lpstr>Why We Can’t Wait</vt:lpstr>
      <vt:lpstr>Quick Self-Assessment</vt:lpstr>
      <vt:lpstr>Legal Imperatives  </vt:lpstr>
      <vt:lpstr>National Standards for Culturally and Linguistically Appropriate Services: CLAS</vt:lpstr>
      <vt:lpstr>Limited English Proficiency (LEP)</vt:lpstr>
      <vt:lpstr>Ten Commandments of Cultural Competence</vt:lpstr>
      <vt:lpstr> I Know Thyself … as a Cultural Being</vt:lpstr>
      <vt:lpstr>What is Cultural Competence?</vt:lpstr>
      <vt:lpstr>II Listen,  Listen,  Listen</vt:lpstr>
      <vt:lpstr>Body Language and Non-verbal Cues</vt:lpstr>
      <vt:lpstr> III Learn What You Don’t Know </vt:lpstr>
      <vt:lpstr>How close is too close for comfort?</vt:lpstr>
      <vt:lpstr>IV But Never, Ever Stereotype</vt:lpstr>
      <vt:lpstr>V Stop, Look and Reflect</vt:lpstr>
      <vt:lpstr>VI Avoid Judgments </vt:lpstr>
      <vt:lpstr>VII R-E-S-P-E-C-T</vt:lpstr>
      <vt:lpstr>VIII Talk About It! </vt:lpstr>
      <vt:lpstr>IX Stay Awake </vt:lpstr>
      <vt:lpstr>Tactile (Touching) Communication</vt:lpstr>
      <vt:lpstr>X Honor Thyself … As a Human Being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Access and Cultural Competence</dc:title>
  <dc:creator>Mary Maguire</dc:creator>
  <cp:lastModifiedBy>Cheryl Keshner</cp:lastModifiedBy>
  <cp:revision>12</cp:revision>
  <cp:lastPrinted>2014-11-04T20:00:18Z</cp:lastPrinted>
  <dcterms:created xsi:type="dcterms:W3CDTF">2014-10-20T14:29:23Z</dcterms:created>
  <dcterms:modified xsi:type="dcterms:W3CDTF">2014-11-06T21:41:10Z</dcterms:modified>
</cp:coreProperties>
</file>